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66" r:id="rId5"/>
  </p:sldMasterIdLst>
  <p:sldIdLst>
    <p:sldId id="257" r:id="rId6"/>
    <p:sldId id="259" r:id="rId7"/>
    <p:sldId id="260" r:id="rId8"/>
    <p:sldId id="262" r:id="rId9"/>
    <p:sldId id="281" r:id="rId10"/>
    <p:sldId id="264" r:id="rId11"/>
    <p:sldId id="265" r:id="rId12"/>
    <p:sldId id="266" r:id="rId13"/>
    <p:sldId id="267" r:id="rId14"/>
    <p:sldId id="268" r:id="rId15"/>
    <p:sldId id="274" r:id="rId16"/>
    <p:sldId id="275" r:id="rId17"/>
    <p:sldId id="276" r:id="rId18"/>
    <p:sldId id="269" r:id="rId19"/>
    <p:sldId id="277" r:id="rId20"/>
    <p:sldId id="270" r:id="rId21"/>
    <p:sldId id="278" r:id="rId22"/>
    <p:sldId id="280" r:id="rId23"/>
    <p:sldId id="279" r:id="rId24"/>
    <p:sldId id="273" r:id="rId25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A7F40-20EA-4D8A-8D41-FCD894495B20}" v="5" dt="2023-08-02T09:22:10.937"/>
    <p1510:client id="{A291696A-61BC-470B-A5AD-0A28A47F25AF}" v="12" dt="2023-08-02T09:48:21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worth, Emily R" userId="S::e.ashworth_imperial.ac.uk#ext#@livewarwickac.onmicrosoft.com::6ad1d0c3-fc89-4ccd-acf8-16e671c5a9da" providerId="AD" clId="Web-{A291696A-61BC-470B-A5AD-0A28A47F25AF}"/>
    <pc:docChg chg="addSld modSld">
      <pc:chgData name="Ashworth, Emily R" userId="S::e.ashworth_imperial.ac.uk#ext#@livewarwickac.onmicrosoft.com::6ad1d0c3-fc89-4ccd-acf8-16e671c5a9da" providerId="AD" clId="Web-{A291696A-61BC-470B-A5AD-0A28A47F25AF}" dt="2023-08-02T09:48:21.827" v="11"/>
      <pc:docMkLst>
        <pc:docMk/>
      </pc:docMkLst>
      <pc:sldChg chg="add">
        <pc:chgData name="Ashworth, Emily R" userId="S::e.ashworth_imperial.ac.uk#ext#@livewarwickac.onmicrosoft.com::6ad1d0c3-fc89-4ccd-acf8-16e671c5a9da" providerId="AD" clId="Web-{A291696A-61BC-470B-A5AD-0A28A47F25AF}" dt="2023-08-02T09:38:16.882" v="0"/>
        <pc:sldMkLst>
          <pc:docMk/>
          <pc:sldMk cId="2613798494" sldId="276"/>
        </pc:sldMkLst>
      </pc:sldChg>
      <pc:sldChg chg="modSp add">
        <pc:chgData name="Ashworth, Emily R" userId="S::e.ashworth_imperial.ac.uk#ext#@livewarwickac.onmicrosoft.com::6ad1d0c3-fc89-4ccd-acf8-16e671c5a9da" providerId="AD" clId="Web-{A291696A-61BC-470B-A5AD-0A28A47F25AF}" dt="2023-08-02T09:38:42.712" v="7" actId="20577"/>
        <pc:sldMkLst>
          <pc:docMk/>
          <pc:sldMk cId="3954743149" sldId="277"/>
        </pc:sldMkLst>
        <pc:spChg chg="mod">
          <ac:chgData name="Ashworth, Emily R" userId="S::e.ashworth_imperial.ac.uk#ext#@livewarwickac.onmicrosoft.com::6ad1d0c3-fc89-4ccd-acf8-16e671c5a9da" providerId="AD" clId="Web-{A291696A-61BC-470B-A5AD-0A28A47F25AF}" dt="2023-08-02T09:38:42.712" v="7" actId="20577"/>
          <ac:spMkLst>
            <pc:docMk/>
            <pc:sldMk cId="3954743149" sldId="277"/>
            <ac:spMk id="232" creationId="{00000000-0000-0000-0000-000000000000}"/>
          </ac:spMkLst>
        </pc:spChg>
      </pc:sldChg>
      <pc:sldChg chg="add">
        <pc:chgData name="Ashworth, Emily R" userId="S::e.ashworth_imperial.ac.uk#ext#@livewarwickac.onmicrosoft.com::6ad1d0c3-fc89-4ccd-acf8-16e671c5a9da" providerId="AD" clId="Web-{A291696A-61BC-470B-A5AD-0A28A47F25AF}" dt="2023-08-02T09:47:26.995" v="8"/>
        <pc:sldMkLst>
          <pc:docMk/>
          <pc:sldMk cId="3656585201" sldId="278"/>
        </pc:sldMkLst>
      </pc:sldChg>
      <pc:sldChg chg="add">
        <pc:chgData name="Ashworth, Emily R" userId="S::e.ashworth_imperial.ac.uk#ext#@livewarwickac.onmicrosoft.com::6ad1d0c3-fc89-4ccd-acf8-16e671c5a9da" providerId="AD" clId="Web-{A291696A-61BC-470B-A5AD-0A28A47F25AF}" dt="2023-08-02T09:47:57.247" v="9"/>
        <pc:sldMkLst>
          <pc:docMk/>
          <pc:sldMk cId="2972605955" sldId="279"/>
        </pc:sldMkLst>
      </pc:sldChg>
      <pc:sldChg chg="add">
        <pc:chgData name="Ashworth, Emily R" userId="S::e.ashworth_imperial.ac.uk#ext#@livewarwickac.onmicrosoft.com::6ad1d0c3-fc89-4ccd-acf8-16e671c5a9da" providerId="AD" clId="Web-{A291696A-61BC-470B-A5AD-0A28A47F25AF}" dt="2023-08-02T09:47:57.513" v="10"/>
        <pc:sldMkLst>
          <pc:docMk/>
          <pc:sldMk cId="58445608" sldId="280"/>
        </pc:sldMkLst>
      </pc:sldChg>
      <pc:sldChg chg="add">
        <pc:chgData name="Ashworth, Emily R" userId="S::e.ashworth_imperial.ac.uk#ext#@livewarwickac.onmicrosoft.com::6ad1d0c3-fc89-4ccd-acf8-16e671c5a9da" providerId="AD" clId="Web-{A291696A-61BC-470B-A5AD-0A28A47F25AF}" dt="2023-08-02T09:48:21.827" v="11"/>
        <pc:sldMkLst>
          <pc:docMk/>
          <pc:sldMk cId="1751212444" sldId="281"/>
        </pc:sldMkLst>
      </pc:sldChg>
    </pc:docChg>
  </pc:docChgLst>
  <pc:docChgLst>
    <pc:chgData name="Ashworth, Emily R" userId="S::e.ashworth_imperial.ac.uk#ext#@livewarwickac.onmicrosoft.com::6ad1d0c3-fc89-4ccd-acf8-16e671c5a9da" providerId="AD" clId="Web-{04DA7F40-20EA-4D8A-8D41-FCD894495B20}"/>
    <pc:docChg chg="addSld delSld modSld addMainMaster modMainMaster">
      <pc:chgData name="Ashworth, Emily R" userId="S::e.ashworth_imperial.ac.uk#ext#@livewarwickac.onmicrosoft.com::6ad1d0c3-fc89-4ccd-acf8-16e671c5a9da" providerId="AD" clId="Web-{04DA7F40-20EA-4D8A-8D41-FCD894495B20}" dt="2023-08-02T09:22:10.937" v="4" actId="14100"/>
      <pc:docMkLst>
        <pc:docMk/>
      </pc:docMkLst>
      <pc:sldChg chg="add">
        <pc:chgData name="Ashworth, Emily R" userId="S::e.ashworth_imperial.ac.uk#ext#@livewarwickac.onmicrosoft.com::6ad1d0c3-fc89-4ccd-acf8-16e671c5a9da" providerId="AD" clId="Web-{04DA7F40-20EA-4D8A-8D41-FCD894495B20}" dt="2023-08-02T09:10:11.743" v="0"/>
        <pc:sldMkLst>
          <pc:docMk/>
          <pc:sldMk cId="3963232003" sldId="274"/>
        </pc:sldMkLst>
      </pc:sldChg>
      <pc:sldChg chg="modSp add">
        <pc:chgData name="Ashworth, Emily R" userId="S::e.ashworth_imperial.ac.uk#ext#@livewarwickac.onmicrosoft.com::6ad1d0c3-fc89-4ccd-acf8-16e671c5a9da" providerId="AD" clId="Web-{04DA7F40-20EA-4D8A-8D41-FCD894495B20}" dt="2023-08-02T09:22:10.937" v="4" actId="14100"/>
        <pc:sldMkLst>
          <pc:docMk/>
          <pc:sldMk cId="3003270427" sldId="275"/>
        </pc:sldMkLst>
        <pc:spChg chg="mod">
          <ac:chgData name="Ashworth, Emily R" userId="S::e.ashworth_imperial.ac.uk#ext#@livewarwickac.onmicrosoft.com::6ad1d0c3-fc89-4ccd-acf8-16e671c5a9da" providerId="AD" clId="Web-{04DA7F40-20EA-4D8A-8D41-FCD894495B20}" dt="2023-08-02T09:22:10.937" v="4" actId="14100"/>
          <ac:spMkLst>
            <pc:docMk/>
            <pc:sldMk cId="3003270427" sldId="275"/>
            <ac:spMk id="211" creationId="{00000000-0000-0000-0000-000000000000}"/>
          </ac:spMkLst>
        </pc:spChg>
      </pc:sldChg>
      <pc:sldChg chg="add del">
        <pc:chgData name="Ashworth, Emily R" userId="S::e.ashworth_imperial.ac.uk#ext#@livewarwickac.onmicrosoft.com::6ad1d0c3-fc89-4ccd-acf8-16e671c5a9da" providerId="AD" clId="Web-{04DA7F40-20EA-4D8A-8D41-FCD894495B20}" dt="2023-08-02T09:21:47.890" v="3"/>
        <pc:sldMkLst>
          <pc:docMk/>
          <pc:sldMk cId="710969417" sldId="276"/>
        </pc:sldMkLst>
      </pc:sldChg>
      <pc:sldMasterChg chg="add addSldLayout">
        <pc:chgData name="Ashworth, Emily R" userId="S::e.ashworth_imperial.ac.uk#ext#@livewarwickac.onmicrosoft.com::6ad1d0c3-fc89-4ccd-acf8-16e671c5a9da" providerId="AD" clId="Web-{04DA7F40-20EA-4D8A-8D41-FCD894495B20}" dt="2023-08-02T09:10:11.743" v="0"/>
        <pc:sldMasterMkLst>
          <pc:docMk/>
          <pc:sldMasterMk cId="2567723331" sldId="2147483666"/>
        </pc:sldMasterMkLst>
        <pc:sldLayoutChg chg="add">
          <pc:chgData name="Ashworth, Emily R" userId="S::e.ashworth_imperial.ac.uk#ext#@livewarwickac.onmicrosoft.com::6ad1d0c3-fc89-4ccd-acf8-16e671c5a9da" providerId="AD" clId="Web-{04DA7F40-20EA-4D8A-8D41-FCD894495B20}" dt="2023-08-02T09:10:11.743" v="0"/>
          <pc:sldLayoutMkLst>
            <pc:docMk/>
            <pc:sldMasterMk cId="2567723331" sldId="2147483666"/>
            <pc:sldLayoutMk cId="1306089649" sldId="2147483670"/>
          </pc:sldLayoutMkLst>
        </pc:sldLayoutChg>
        <pc:sldLayoutChg chg="add">
          <pc:chgData name="Ashworth, Emily R" userId="S::e.ashworth_imperial.ac.uk#ext#@livewarwickac.onmicrosoft.com::6ad1d0c3-fc89-4ccd-acf8-16e671c5a9da" providerId="AD" clId="Web-{04DA7F40-20EA-4D8A-8D41-FCD894495B20}" dt="2023-08-02T09:10:11.743" v="0"/>
          <pc:sldLayoutMkLst>
            <pc:docMk/>
            <pc:sldMasterMk cId="2567723331" sldId="2147483666"/>
            <pc:sldLayoutMk cId="777441787" sldId="2147483681"/>
          </pc:sldLayoutMkLst>
        </pc:sldLayoutChg>
      </pc:sldMasterChg>
      <pc:sldMasterChg chg="modSldLayout">
        <pc:chgData name="Ashworth, Emily R" userId="S::e.ashworth_imperial.ac.uk#ext#@livewarwickac.onmicrosoft.com::6ad1d0c3-fc89-4ccd-acf8-16e671c5a9da" providerId="AD" clId="Web-{04DA7F40-20EA-4D8A-8D41-FCD894495B20}" dt="2023-08-02T09:10:11.743" v="0"/>
        <pc:sldMasterMkLst>
          <pc:docMk/>
          <pc:sldMasterMk cId="1841833315" sldId="2147483672"/>
        </pc:sldMasterMkLst>
        <pc:sldLayoutChg chg="replId">
          <pc:chgData name="Ashworth, Emily R" userId="S::e.ashworth_imperial.ac.uk#ext#@livewarwickac.onmicrosoft.com::6ad1d0c3-fc89-4ccd-acf8-16e671c5a9da" providerId="AD" clId="Web-{04DA7F40-20EA-4D8A-8D41-FCD894495B20}" dt="2023-08-02T09:10:11.743" v="0"/>
          <pc:sldLayoutMkLst>
            <pc:docMk/>
            <pc:sldMasterMk cId="1841833315" sldId="2147483672"/>
            <pc:sldLayoutMk cId="1123897823" sldId="214748369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37B48-2E39-4C7F-9450-E41AD6761A19}" type="doc">
      <dgm:prSet loTypeId="urn:microsoft.com/office/officeart/2005/8/layout/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BE9E1DBD-A470-42C6-97A5-4ECE46CC28B3}">
      <dgm:prSet phldrT="[Text]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b="1" dirty="0"/>
            <a:t>On scene</a:t>
          </a:r>
        </a:p>
      </dgm:t>
    </dgm:pt>
    <dgm:pt modelId="{40C3B246-FF06-41B0-AC0C-0D9BBD15708E}" type="parTrans" cxnId="{1CA63590-1B05-40D2-9ABF-DAB9423464E9}">
      <dgm:prSet/>
      <dgm:spPr/>
      <dgm:t>
        <a:bodyPr/>
        <a:lstStyle/>
        <a:p>
          <a:endParaRPr lang="en-GB"/>
        </a:p>
      </dgm:t>
    </dgm:pt>
    <dgm:pt modelId="{543DFDF7-DC4E-4CEF-A6B5-DA6262EEDE20}" type="sibTrans" cxnId="{1CA63590-1B05-40D2-9ABF-DAB9423464E9}">
      <dgm:prSet/>
      <dgm:spPr/>
      <dgm:t>
        <a:bodyPr/>
        <a:lstStyle/>
        <a:p>
          <a:endParaRPr lang="en-GB"/>
        </a:p>
      </dgm:t>
    </dgm:pt>
    <dgm:pt modelId="{EDC9F023-E3AE-4B26-BD70-6504DB18D688}">
      <dgm:prSet phldrT="[Text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/>
            <a:t>Randomised through a Web App</a:t>
          </a:r>
        </a:p>
      </dgm:t>
    </dgm:pt>
    <dgm:pt modelId="{7B0111FB-DE21-42DB-BDE7-8C1D36D18550}" type="parTrans" cxnId="{D480F50C-66E5-4312-B0EE-C7163546B21C}">
      <dgm:prSet/>
      <dgm:spPr/>
      <dgm:t>
        <a:bodyPr/>
        <a:lstStyle/>
        <a:p>
          <a:endParaRPr lang="en-GB"/>
        </a:p>
      </dgm:t>
    </dgm:pt>
    <dgm:pt modelId="{76D146AD-E10F-4654-8758-DBFF921F2BB1}" type="sibTrans" cxnId="{D480F50C-66E5-4312-B0EE-C7163546B21C}">
      <dgm:prSet/>
      <dgm:spPr/>
      <dgm:t>
        <a:bodyPr/>
        <a:lstStyle/>
        <a:p>
          <a:endParaRPr lang="en-GB"/>
        </a:p>
      </dgm:t>
    </dgm:pt>
    <dgm:pt modelId="{7A4E38A5-185A-4F96-A410-E98F6BBE77AE}">
      <dgm:prSet phldrT="[Text]"/>
      <dgm:spPr/>
      <dgm:t>
        <a:bodyPr/>
        <a:lstStyle/>
        <a:p>
          <a:r>
            <a:rPr lang="en-GB" b="1" dirty="0"/>
            <a:t>In hospital</a:t>
          </a:r>
        </a:p>
      </dgm:t>
    </dgm:pt>
    <dgm:pt modelId="{FF1CE04D-2B70-4FED-93C8-05F4E9F3C949}" type="parTrans" cxnId="{3F4725BA-8B58-4864-883E-7DFC495221B4}">
      <dgm:prSet/>
      <dgm:spPr/>
      <dgm:t>
        <a:bodyPr/>
        <a:lstStyle/>
        <a:p>
          <a:endParaRPr lang="en-GB"/>
        </a:p>
      </dgm:t>
    </dgm:pt>
    <dgm:pt modelId="{8DD63D99-783D-44E7-B43A-E3998C8A2A8C}" type="sibTrans" cxnId="{3F4725BA-8B58-4864-883E-7DFC495221B4}">
      <dgm:prSet/>
      <dgm:spPr/>
      <dgm:t>
        <a:bodyPr/>
        <a:lstStyle/>
        <a:p>
          <a:endParaRPr lang="en-GB"/>
        </a:p>
      </dgm:t>
    </dgm:pt>
    <dgm:pt modelId="{46F71495-2576-4A32-A95B-53996C1D3E73}">
      <dgm:prSet phldrT="[Text]"/>
      <dgm:spPr/>
      <dgm:t>
        <a:bodyPr/>
        <a:lstStyle/>
        <a:p>
          <a:r>
            <a:rPr lang="en-GB" dirty="0"/>
            <a:t>Participant or consultee approached for consent</a:t>
          </a:r>
        </a:p>
      </dgm:t>
    </dgm:pt>
    <dgm:pt modelId="{81C98B4E-8A58-4BD1-9C3C-F3DB261A1331}" type="parTrans" cxnId="{F108E802-081C-421F-9DFC-C61E93016B77}">
      <dgm:prSet/>
      <dgm:spPr/>
      <dgm:t>
        <a:bodyPr/>
        <a:lstStyle/>
        <a:p>
          <a:endParaRPr lang="en-GB"/>
        </a:p>
      </dgm:t>
    </dgm:pt>
    <dgm:pt modelId="{23371472-CC5A-4509-B26B-5ECD7D48C7A6}" type="sibTrans" cxnId="{F108E802-081C-421F-9DFC-C61E93016B77}">
      <dgm:prSet/>
      <dgm:spPr/>
      <dgm:t>
        <a:bodyPr/>
        <a:lstStyle/>
        <a:p>
          <a:endParaRPr lang="en-GB"/>
        </a:p>
      </dgm:t>
    </dgm:pt>
    <dgm:pt modelId="{9155962D-28C9-4296-9F63-AC0360306904}">
      <dgm:prSet phldrT="[Text]"/>
      <dgm:spPr/>
      <dgm:t>
        <a:bodyPr/>
        <a:lstStyle/>
        <a:p>
          <a:r>
            <a:rPr lang="en-GB" b="1" dirty="0"/>
            <a:t>After discharge</a:t>
          </a:r>
        </a:p>
      </dgm:t>
    </dgm:pt>
    <dgm:pt modelId="{E753916A-6B31-47A7-8F2D-1C56A569F163}" type="parTrans" cxnId="{FAC6B7EE-7C49-4F76-B182-D5A0CB7F57BF}">
      <dgm:prSet/>
      <dgm:spPr/>
      <dgm:t>
        <a:bodyPr/>
        <a:lstStyle/>
        <a:p>
          <a:endParaRPr lang="en-GB"/>
        </a:p>
      </dgm:t>
    </dgm:pt>
    <dgm:pt modelId="{27CD6E65-ECA0-4612-98F2-9793A6C45CAF}" type="sibTrans" cxnId="{FAC6B7EE-7C49-4F76-B182-D5A0CB7F57BF}">
      <dgm:prSet/>
      <dgm:spPr/>
      <dgm:t>
        <a:bodyPr/>
        <a:lstStyle/>
        <a:p>
          <a:endParaRPr lang="en-GB"/>
        </a:p>
      </dgm:t>
    </dgm:pt>
    <dgm:pt modelId="{240D942B-3AE1-4B9E-8EAA-E800EACC42B4}">
      <dgm:prSet phldrT="[Text]"/>
      <dgm:spPr/>
      <dgm:t>
        <a:bodyPr/>
        <a:lstStyle/>
        <a:p>
          <a:r>
            <a:rPr lang="en-GB" dirty="0"/>
            <a:t>Follow up completed at Day 30 and 180</a:t>
          </a:r>
        </a:p>
      </dgm:t>
    </dgm:pt>
    <dgm:pt modelId="{A62A815C-7756-4380-ABF5-14DB2E60571A}" type="parTrans" cxnId="{74BE3AD2-8921-46BA-8754-8E94E06D05B3}">
      <dgm:prSet/>
      <dgm:spPr/>
      <dgm:t>
        <a:bodyPr/>
        <a:lstStyle/>
        <a:p>
          <a:endParaRPr lang="en-GB"/>
        </a:p>
      </dgm:t>
    </dgm:pt>
    <dgm:pt modelId="{FB7F8524-7204-48BF-AB77-C61BCC9501CA}" type="sibTrans" cxnId="{74BE3AD2-8921-46BA-8754-8E94E06D05B3}">
      <dgm:prSet/>
      <dgm:spPr/>
      <dgm:t>
        <a:bodyPr/>
        <a:lstStyle/>
        <a:p>
          <a:endParaRPr lang="en-GB"/>
        </a:p>
      </dgm:t>
    </dgm:pt>
    <dgm:pt modelId="{F9A823D2-F12C-47C0-B943-A3B167B98C55}">
      <dgm:prSet phldrT="[Text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/>
            <a:t>Allocated to triple immobilisation or movement minimisation</a:t>
          </a:r>
        </a:p>
      </dgm:t>
    </dgm:pt>
    <dgm:pt modelId="{DACE70C4-F3BA-4F7F-8B26-011241E29290}" type="parTrans" cxnId="{674CD352-7973-4E9E-894E-17D0B9029A94}">
      <dgm:prSet/>
      <dgm:spPr/>
      <dgm:t>
        <a:bodyPr/>
        <a:lstStyle/>
        <a:p>
          <a:endParaRPr lang="en-GB"/>
        </a:p>
      </dgm:t>
    </dgm:pt>
    <dgm:pt modelId="{A97E8FD2-A7B8-46EA-BAFD-E555137AC382}" type="sibTrans" cxnId="{674CD352-7973-4E9E-894E-17D0B9029A94}">
      <dgm:prSet/>
      <dgm:spPr/>
      <dgm:t>
        <a:bodyPr/>
        <a:lstStyle/>
        <a:p>
          <a:endParaRPr lang="en-GB"/>
        </a:p>
      </dgm:t>
    </dgm:pt>
    <dgm:pt modelId="{4ED75145-AAB1-4420-8D0E-A7E022E0F1DE}">
      <dgm:prSet phldrT="[Text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/>
            <a:t>Initials, age range and hospital number entered onto app</a:t>
          </a:r>
        </a:p>
      </dgm:t>
    </dgm:pt>
    <dgm:pt modelId="{1061A784-D21F-4E23-858A-1FF3348861CC}" type="parTrans" cxnId="{9126E207-947B-456D-A302-7F66B66ED4D8}">
      <dgm:prSet/>
      <dgm:spPr/>
      <dgm:t>
        <a:bodyPr/>
        <a:lstStyle/>
        <a:p>
          <a:endParaRPr lang="en-GB"/>
        </a:p>
      </dgm:t>
    </dgm:pt>
    <dgm:pt modelId="{632114A6-BCAE-449B-AAAE-55C5E4FC7C90}" type="sibTrans" cxnId="{9126E207-947B-456D-A302-7F66B66ED4D8}">
      <dgm:prSet/>
      <dgm:spPr/>
      <dgm:t>
        <a:bodyPr/>
        <a:lstStyle/>
        <a:p>
          <a:endParaRPr lang="en-GB"/>
        </a:p>
      </dgm:t>
    </dgm:pt>
    <dgm:pt modelId="{FEDECB27-7277-49D3-982B-C176A3A9AA01}">
      <dgm:prSet phldrT="[Text]"/>
      <dgm:spPr/>
      <dgm:t>
        <a:bodyPr/>
        <a:lstStyle/>
        <a:p>
          <a:r>
            <a:rPr lang="en-GB" dirty="0"/>
            <a:t>FIM and secondary outcome measures collected after consent and at hospital discharge</a:t>
          </a:r>
        </a:p>
      </dgm:t>
    </dgm:pt>
    <dgm:pt modelId="{09DB53B5-478C-4244-B171-2FE36D422D41}" type="parTrans" cxnId="{34C81F6D-4343-40CC-9341-FD9441AB6826}">
      <dgm:prSet/>
      <dgm:spPr/>
      <dgm:t>
        <a:bodyPr/>
        <a:lstStyle/>
        <a:p>
          <a:endParaRPr lang="en-GB"/>
        </a:p>
      </dgm:t>
    </dgm:pt>
    <dgm:pt modelId="{AF9D1640-6AFD-4C31-88DD-9045ED288A4C}" type="sibTrans" cxnId="{34C81F6D-4343-40CC-9341-FD9441AB6826}">
      <dgm:prSet/>
      <dgm:spPr/>
      <dgm:t>
        <a:bodyPr/>
        <a:lstStyle/>
        <a:p>
          <a:endParaRPr lang="en-GB"/>
        </a:p>
      </dgm:t>
    </dgm:pt>
    <dgm:pt modelId="{D3975205-C56F-450D-909C-45431D107707}">
      <dgm:prSet phldrT="[Text]"/>
      <dgm:spPr/>
      <dgm:t>
        <a:bodyPr/>
        <a:lstStyle/>
        <a:p>
          <a:r>
            <a:rPr lang="en-GB" dirty="0"/>
            <a:t>Includes FIM, hospital admission and health resource use </a:t>
          </a:r>
        </a:p>
      </dgm:t>
    </dgm:pt>
    <dgm:pt modelId="{FB3A0922-E45C-463F-B98E-656FF0671A5B}" type="parTrans" cxnId="{ACE871D2-3408-447E-9834-F282C2F998F9}">
      <dgm:prSet/>
      <dgm:spPr/>
      <dgm:t>
        <a:bodyPr/>
        <a:lstStyle/>
        <a:p>
          <a:endParaRPr lang="en-GB"/>
        </a:p>
      </dgm:t>
    </dgm:pt>
    <dgm:pt modelId="{046F5E21-C1E9-4A04-8122-913DA821600A}" type="sibTrans" cxnId="{ACE871D2-3408-447E-9834-F282C2F998F9}">
      <dgm:prSet/>
      <dgm:spPr/>
      <dgm:t>
        <a:bodyPr/>
        <a:lstStyle/>
        <a:p>
          <a:endParaRPr lang="en-GB"/>
        </a:p>
      </dgm:t>
    </dgm:pt>
    <dgm:pt modelId="{0E6B4BBE-1849-415B-B96D-579CACD68713}">
      <dgm:prSet phldrT="[Text]"/>
      <dgm:spPr/>
      <dgm:t>
        <a:bodyPr/>
        <a:lstStyle/>
        <a:p>
          <a:r>
            <a:rPr lang="en-GB" dirty="0"/>
            <a:t>Baseline data</a:t>
          </a:r>
        </a:p>
      </dgm:t>
    </dgm:pt>
    <dgm:pt modelId="{7FEA1385-E5D7-42AA-920E-C673C6062309}" type="parTrans" cxnId="{972BC2B8-06BD-4396-BB29-176C7D031FA9}">
      <dgm:prSet/>
      <dgm:spPr/>
      <dgm:t>
        <a:bodyPr/>
        <a:lstStyle/>
        <a:p>
          <a:endParaRPr lang="en-GB"/>
        </a:p>
      </dgm:t>
    </dgm:pt>
    <dgm:pt modelId="{CF04DB4F-14B4-4383-A24B-A795C5C85F89}" type="sibTrans" cxnId="{972BC2B8-06BD-4396-BB29-176C7D031FA9}">
      <dgm:prSet/>
      <dgm:spPr/>
      <dgm:t>
        <a:bodyPr/>
        <a:lstStyle/>
        <a:p>
          <a:endParaRPr lang="en-GB"/>
        </a:p>
      </dgm:t>
    </dgm:pt>
    <dgm:pt modelId="{F8F9CFB8-0D10-4306-BDFF-58ECC7F52998}">
      <dgm:prSet phldrT="[Text]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GB" dirty="0"/>
            <a:t>4158 patients randomised to each arm</a:t>
          </a:r>
        </a:p>
      </dgm:t>
    </dgm:pt>
    <dgm:pt modelId="{2C576616-15E8-4639-8D43-DB3B3C5730B4}" type="parTrans" cxnId="{A6B0D159-F081-43A0-90B4-639BC8395721}">
      <dgm:prSet/>
      <dgm:spPr/>
      <dgm:t>
        <a:bodyPr/>
        <a:lstStyle/>
        <a:p>
          <a:endParaRPr lang="en-GB"/>
        </a:p>
      </dgm:t>
    </dgm:pt>
    <dgm:pt modelId="{50B0D05E-8250-4EB2-ADDB-8CA5BA99ED71}" type="sibTrans" cxnId="{A6B0D159-F081-43A0-90B4-639BC8395721}">
      <dgm:prSet/>
      <dgm:spPr/>
      <dgm:t>
        <a:bodyPr/>
        <a:lstStyle/>
        <a:p>
          <a:endParaRPr lang="en-GB"/>
        </a:p>
      </dgm:t>
    </dgm:pt>
    <dgm:pt modelId="{BE1F56E5-62F4-401E-AE74-61B93BD13813}" type="pres">
      <dgm:prSet presAssocID="{7D837B48-2E39-4C7F-9450-E41AD6761A19}" presName="linearFlow" presStyleCnt="0">
        <dgm:presLayoutVars>
          <dgm:dir/>
          <dgm:animLvl val="lvl"/>
          <dgm:resizeHandles val="exact"/>
        </dgm:presLayoutVars>
      </dgm:prSet>
      <dgm:spPr/>
    </dgm:pt>
    <dgm:pt modelId="{2A9C5A16-3708-45D1-BAC5-3E68D5609C9F}" type="pres">
      <dgm:prSet presAssocID="{BE9E1DBD-A470-42C6-97A5-4ECE46CC28B3}" presName="composite" presStyleCnt="0"/>
      <dgm:spPr/>
    </dgm:pt>
    <dgm:pt modelId="{E1BBDC48-AD0B-4111-AAFB-E4742BFCA5FF}" type="pres">
      <dgm:prSet presAssocID="{BE9E1DBD-A470-42C6-97A5-4ECE46CC28B3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7CF3167-0E4C-4A55-8F4E-872FE4D78EC1}" type="pres">
      <dgm:prSet presAssocID="{BE9E1DBD-A470-42C6-97A5-4ECE46CC28B3}" presName="parSh" presStyleLbl="node1" presStyleIdx="0" presStyleCnt="3"/>
      <dgm:spPr/>
    </dgm:pt>
    <dgm:pt modelId="{6F144CFC-A214-42B1-8E3F-2D96B0C2D478}" type="pres">
      <dgm:prSet presAssocID="{BE9E1DBD-A470-42C6-97A5-4ECE46CC28B3}" presName="desTx" presStyleLbl="fgAcc1" presStyleIdx="0" presStyleCnt="3">
        <dgm:presLayoutVars>
          <dgm:bulletEnabled val="1"/>
        </dgm:presLayoutVars>
      </dgm:prSet>
      <dgm:spPr/>
    </dgm:pt>
    <dgm:pt modelId="{89F036F2-FD02-44F8-8782-31C65D20BB43}" type="pres">
      <dgm:prSet presAssocID="{543DFDF7-DC4E-4CEF-A6B5-DA6262EEDE20}" presName="sibTrans" presStyleLbl="sibTrans2D1" presStyleIdx="0" presStyleCnt="2"/>
      <dgm:spPr/>
    </dgm:pt>
    <dgm:pt modelId="{00A381E4-FB0C-42D6-A230-D5093C9A5842}" type="pres">
      <dgm:prSet presAssocID="{543DFDF7-DC4E-4CEF-A6B5-DA6262EEDE20}" presName="connTx" presStyleLbl="sibTrans2D1" presStyleIdx="0" presStyleCnt="2"/>
      <dgm:spPr/>
    </dgm:pt>
    <dgm:pt modelId="{D41DC601-C65F-4829-852C-E25656EDB900}" type="pres">
      <dgm:prSet presAssocID="{7A4E38A5-185A-4F96-A410-E98F6BBE77AE}" presName="composite" presStyleCnt="0"/>
      <dgm:spPr/>
    </dgm:pt>
    <dgm:pt modelId="{C3E05C19-27E6-4DC2-972A-9A186801CC26}" type="pres">
      <dgm:prSet presAssocID="{7A4E38A5-185A-4F96-A410-E98F6BBE77A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9A995B4-6DB6-4555-9F62-4496A0720F9E}" type="pres">
      <dgm:prSet presAssocID="{7A4E38A5-185A-4F96-A410-E98F6BBE77AE}" presName="parSh" presStyleLbl="node1" presStyleIdx="1" presStyleCnt="3"/>
      <dgm:spPr/>
    </dgm:pt>
    <dgm:pt modelId="{A9E52B2F-40FD-4212-9B66-ECEBF23AABF9}" type="pres">
      <dgm:prSet presAssocID="{7A4E38A5-185A-4F96-A410-E98F6BBE77AE}" presName="desTx" presStyleLbl="fgAcc1" presStyleIdx="1" presStyleCnt="3">
        <dgm:presLayoutVars>
          <dgm:bulletEnabled val="1"/>
        </dgm:presLayoutVars>
      </dgm:prSet>
      <dgm:spPr/>
    </dgm:pt>
    <dgm:pt modelId="{FB1F4223-752F-4C5E-9D9A-346868E0B21C}" type="pres">
      <dgm:prSet presAssocID="{8DD63D99-783D-44E7-B43A-E3998C8A2A8C}" presName="sibTrans" presStyleLbl="sibTrans2D1" presStyleIdx="1" presStyleCnt="2"/>
      <dgm:spPr/>
    </dgm:pt>
    <dgm:pt modelId="{A9EDF99F-C3CB-4BF9-B05B-ADFC2E679196}" type="pres">
      <dgm:prSet presAssocID="{8DD63D99-783D-44E7-B43A-E3998C8A2A8C}" presName="connTx" presStyleLbl="sibTrans2D1" presStyleIdx="1" presStyleCnt="2"/>
      <dgm:spPr/>
    </dgm:pt>
    <dgm:pt modelId="{98C3C9AF-8D78-4A0C-B4D6-A8DDC50083E5}" type="pres">
      <dgm:prSet presAssocID="{9155962D-28C9-4296-9F63-AC0360306904}" presName="composite" presStyleCnt="0"/>
      <dgm:spPr/>
    </dgm:pt>
    <dgm:pt modelId="{1CD18BC8-899C-4F50-AC4A-FD3BA5261B4A}" type="pres">
      <dgm:prSet presAssocID="{9155962D-28C9-4296-9F63-AC0360306904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54B966D-E966-4A1C-BAA9-C380F3691215}" type="pres">
      <dgm:prSet presAssocID="{9155962D-28C9-4296-9F63-AC0360306904}" presName="parSh" presStyleLbl="node1" presStyleIdx="2" presStyleCnt="3"/>
      <dgm:spPr/>
    </dgm:pt>
    <dgm:pt modelId="{1CC5FEAE-0005-40BC-97D3-AAA30ADBE1F3}" type="pres">
      <dgm:prSet presAssocID="{9155962D-28C9-4296-9F63-AC0360306904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108E802-081C-421F-9DFC-C61E93016B77}" srcId="{7A4E38A5-185A-4F96-A410-E98F6BBE77AE}" destId="{46F71495-2576-4A32-A95B-53996C1D3E73}" srcOrd="0" destOrd="0" parTransId="{81C98B4E-8A58-4BD1-9C3C-F3DB261A1331}" sibTransId="{23371472-CC5A-4509-B26B-5ECD7D48C7A6}"/>
    <dgm:cxn modelId="{25068804-27C5-47F4-96DF-7B3D38127628}" type="presOf" srcId="{F8F9CFB8-0D10-4306-BDFF-58ECC7F52998}" destId="{6F144CFC-A214-42B1-8E3F-2D96B0C2D478}" srcOrd="0" destOrd="3" presId="urn:microsoft.com/office/officeart/2005/8/layout/process3"/>
    <dgm:cxn modelId="{9126E207-947B-456D-A302-7F66B66ED4D8}" srcId="{BE9E1DBD-A470-42C6-97A5-4ECE46CC28B3}" destId="{4ED75145-AAB1-4420-8D0E-A7E022E0F1DE}" srcOrd="2" destOrd="0" parTransId="{1061A784-D21F-4E23-858A-1FF3348861CC}" sibTransId="{632114A6-BCAE-449B-AAAE-55C5E4FC7C90}"/>
    <dgm:cxn modelId="{D480F50C-66E5-4312-B0EE-C7163546B21C}" srcId="{BE9E1DBD-A470-42C6-97A5-4ECE46CC28B3}" destId="{EDC9F023-E3AE-4B26-BD70-6504DB18D688}" srcOrd="0" destOrd="0" parTransId="{7B0111FB-DE21-42DB-BDE7-8C1D36D18550}" sibTransId="{76D146AD-E10F-4654-8758-DBFF921F2BB1}"/>
    <dgm:cxn modelId="{15EC2D11-CA2C-4401-B90C-0F91FBE8B9D5}" type="presOf" srcId="{7D837B48-2E39-4C7F-9450-E41AD6761A19}" destId="{BE1F56E5-62F4-401E-AE74-61B93BD13813}" srcOrd="0" destOrd="0" presId="urn:microsoft.com/office/officeart/2005/8/layout/process3"/>
    <dgm:cxn modelId="{9E8E7E11-CE42-4EF6-A51D-0590862BA4D7}" type="presOf" srcId="{8DD63D99-783D-44E7-B43A-E3998C8A2A8C}" destId="{FB1F4223-752F-4C5E-9D9A-346868E0B21C}" srcOrd="0" destOrd="0" presId="urn:microsoft.com/office/officeart/2005/8/layout/process3"/>
    <dgm:cxn modelId="{8C32022E-E239-440E-A476-2DB7D668F330}" type="presOf" srcId="{543DFDF7-DC4E-4CEF-A6B5-DA6262EEDE20}" destId="{89F036F2-FD02-44F8-8782-31C65D20BB43}" srcOrd="0" destOrd="0" presId="urn:microsoft.com/office/officeart/2005/8/layout/process3"/>
    <dgm:cxn modelId="{71411F3B-5CDB-49AD-94C2-F28CEE692AA1}" type="presOf" srcId="{46F71495-2576-4A32-A95B-53996C1D3E73}" destId="{A9E52B2F-40FD-4212-9B66-ECEBF23AABF9}" srcOrd="0" destOrd="0" presId="urn:microsoft.com/office/officeart/2005/8/layout/process3"/>
    <dgm:cxn modelId="{5B028A5B-46E4-401D-87EF-D6DF4FC4549E}" type="presOf" srcId="{9155962D-28C9-4296-9F63-AC0360306904}" destId="{1CD18BC8-899C-4F50-AC4A-FD3BA5261B4A}" srcOrd="0" destOrd="0" presId="urn:microsoft.com/office/officeart/2005/8/layout/process3"/>
    <dgm:cxn modelId="{45D9B748-8071-411B-933E-F11EECC24696}" type="presOf" srcId="{7A4E38A5-185A-4F96-A410-E98F6BBE77AE}" destId="{09A995B4-6DB6-4555-9F62-4496A0720F9E}" srcOrd="1" destOrd="0" presId="urn:microsoft.com/office/officeart/2005/8/layout/process3"/>
    <dgm:cxn modelId="{4C34926B-C10C-4A52-8B48-86BBFCD493CC}" type="presOf" srcId="{8DD63D99-783D-44E7-B43A-E3998C8A2A8C}" destId="{A9EDF99F-C3CB-4BF9-B05B-ADFC2E679196}" srcOrd="1" destOrd="0" presId="urn:microsoft.com/office/officeart/2005/8/layout/process3"/>
    <dgm:cxn modelId="{34C81F6D-4343-40CC-9341-FD9441AB6826}" srcId="{7A4E38A5-185A-4F96-A410-E98F6BBE77AE}" destId="{FEDECB27-7277-49D3-982B-C176A3A9AA01}" srcOrd="2" destOrd="0" parTransId="{09DB53B5-478C-4244-B171-2FE36D422D41}" sibTransId="{AF9D1640-6AFD-4C31-88DD-9045ED288A4C}"/>
    <dgm:cxn modelId="{674CD352-7973-4E9E-894E-17D0B9029A94}" srcId="{BE9E1DBD-A470-42C6-97A5-4ECE46CC28B3}" destId="{F9A823D2-F12C-47C0-B943-A3B167B98C55}" srcOrd="1" destOrd="0" parTransId="{DACE70C4-F3BA-4F7F-8B26-011241E29290}" sibTransId="{A97E8FD2-A7B8-46EA-BAFD-E555137AC382}"/>
    <dgm:cxn modelId="{C7CAE253-9079-45A1-8A49-BFB5C2E1754B}" type="presOf" srcId="{9155962D-28C9-4296-9F63-AC0360306904}" destId="{454B966D-E966-4A1C-BAA9-C380F3691215}" srcOrd="1" destOrd="0" presId="urn:microsoft.com/office/officeart/2005/8/layout/process3"/>
    <dgm:cxn modelId="{94D05575-C519-4E39-BEF9-B2654174D08E}" type="presOf" srcId="{4ED75145-AAB1-4420-8D0E-A7E022E0F1DE}" destId="{6F144CFC-A214-42B1-8E3F-2D96B0C2D478}" srcOrd="0" destOrd="2" presId="urn:microsoft.com/office/officeart/2005/8/layout/process3"/>
    <dgm:cxn modelId="{A15CB477-4B83-40E9-B45A-8214E0F0C94F}" type="presOf" srcId="{FEDECB27-7277-49D3-982B-C176A3A9AA01}" destId="{A9E52B2F-40FD-4212-9B66-ECEBF23AABF9}" srcOrd="0" destOrd="2" presId="urn:microsoft.com/office/officeart/2005/8/layout/process3"/>
    <dgm:cxn modelId="{A6B0D159-F081-43A0-90B4-639BC8395721}" srcId="{BE9E1DBD-A470-42C6-97A5-4ECE46CC28B3}" destId="{F8F9CFB8-0D10-4306-BDFF-58ECC7F52998}" srcOrd="3" destOrd="0" parTransId="{2C576616-15E8-4639-8D43-DB3B3C5730B4}" sibTransId="{50B0D05E-8250-4EB2-ADDB-8CA5BA99ED71}"/>
    <dgm:cxn modelId="{1CA63590-1B05-40D2-9ABF-DAB9423464E9}" srcId="{7D837B48-2E39-4C7F-9450-E41AD6761A19}" destId="{BE9E1DBD-A470-42C6-97A5-4ECE46CC28B3}" srcOrd="0" destOrd="0" parTransId="{40C3B246-FF06-41B0-AC0C-0D9BBD15708E}" sibTransId="{543DFDF7-DC4E-4CEF-A6B5-DA6262EEDE20}"/>
    <dgm:cxn modelId="{0E507C92-AFA9-47D8-A1EB-7A5DCD9C5FC5}" type="presOf" srcId="{240D942B-3AE1-4B9E-8EAA-E800EACC42B4}" destId="{1CC5FEAE-0005-40BC-97D3-AAA30ADBE1F3}" srcOrd="0" destOrd="0" presId="urn:microsoft.com/office/officeart/2005/8/layout/process3"/>
    <dgm:cxn modelId="{A8166DB2-4A04-4D0C-8EEB-AE12820436A8}" type="presOf" srcId="{7A4E38A5-185A-4F96-A410-E98F6BBE77AE}" destId="{C3E05C19-27E6-4DC2-972A-9A186801CC26}" srcOrd="0" destOrd="0" presId="urn:microsoft.com/office/officeart/2005/8/layout/process3"/>
    <dgm:cxn modelId="{81E090B4-7FC9-4115-B38B-E3491D367419}" type="presOf" srcId="{543DFDF7-DC4E-4CEF-A6B5-DA6262EEDE20}" destId="{00A381E4-FB0C-42D6-A230-D5093C9A5842}" srcOrd="1" destOrd="0" presId="urn:microsoft.com/office/officeart/2005/8/layout/process3"/>
    <dgm:cxn modelId="{972BC2B8-06BD-4396-BB29-176C7D031FA9}" srcId="{7A4E38A5-185A-4F96-A410-E98F6BBE77AE}" destId="{0E6B4BBE-1849-415B-B96D-579CACD68713}" srcOrd="1" destOrd="0" parTransId="{7FEA1385-E5D7-42AA-920E-C673C6062309}" sibTransId="{CF04DB4F-14B4-4383-A24B-A795C5C85F89}"/>
    <dgm:cxn modelId="{3F4725BA-8B58-4864-883E-7DFC495221B4}" srcId="{7D837B48-2E39-4C7F-9450-E41AD6761A19}" destId="{7A4E38A5-185A-4F96-A410-E98F6BBE77AE}" srcOrd="1" destOrd="0" parTransId="{FF1CE04D-2B70-4FED-93C8-05F4E9F3C949}" sibTransId="{8DD63D99-783D-44E7-B43A-E3998C8A2A8C}"/>
    <dgm:cxn modelId="{74BE3AD2-8921-46BA-8754-8E94E06D05B3}" srcId="{9155962D-28C9-4296-9F63-AC0360306904}" destId="{240D942B-3AE1-4B9E-8EAA-E800EACC42B4}" srcOrd="0" destOrd="0" parTransId="{A62A815C-7756-4380-ABF5-14DB2E60571A}" sibTransId="{FB7F8524-7204-48BF-AB77-C61BCC9501CA}"/>
    <dgm:cxn modelId="{ACE871D2-3408-447E-9834-F282C2F998F9}" srcId="{9155962D-28C9-4296-9F63-AC0360306904}" destId="{D3975205-C56F-450D-909C-45431D107707}" srcOrd="1" destOrd="0" parTransId="{FB3A0922-E45C-463F-B98E-656FF0671A5B}" sibTransId="{046F5E21-C1E9-4A04-8122-913DA821600A}"/>
    <dgm:cxn modelId="{F9FE48D6-BC41-44EA-AB0F-D445C36FBA53}" type="presOf" srcId="{F9A823D2-F12C-47C0-B943-A3B167B98C55}" destId="{6F144CFC-A214-42B1-8E3F-2D96B0C2D478}" srcOrd="0" destOrd="1" presId="urn:microsoft.com/office/officeart/2005/8/layout/process3"/>
    <dgm:cxn modelId="{91867BDD-4484-41C1-9747-1D8AD00F4C5E}" type="presOf" srcId="{EDC9F023-E3AE-4B26-BD70-6504DB18D688}" destId="{6F144CFC-A214-42B1-8E3F-2D96B0C2D478}" srcOrd="0" destOrd="0" presId="urn:microsoft.com/office/officeart/2005/8/layout/process3"/>
    <dgm:cxn modelId="{FAC6B7EE-7C49-4F76-B182-D5A0CB7F57BF}" srcId="{7D837B48-2E39-4C7F-9450-E41AD6761A19}" destId="{9155962D-28C9-4296-9F63-AC0360306904}" srcOrd="2" destOrd="0" parTransId="{E753916A-6B31-47A7-8F2D-1C56A569F163}" sibTransId="{27CD6E65-ECA0-4612-98F2-9793A6C45CAF}"/>
    <dgm:cxn modelId="{913187F4-8F9A-4AB4-8FE2-AC2B7B2604FE}" type="presOf" srcId="{D3975205-C56F-450D-909C-45431D107707}" destId="{1CC5FEAE-0005-40BC-97D3-AAA30ADBE1F3}" srcOrd="0" destOrd="1" presId="urn:microsoft.com/office/officeart/2005/8/layout/process3"/>
    <dgm:cxn modelId="{60502DF9-0657-4539-A64A-562DCB42597E}" type="presOf" srcId="{BE9E1DBD-A470-42C6-97A5-4ECE46CC28B3}" destId="{E1BBDC48-AD0B-4111-AAFB-E4742BFCA5FF}" srcOrd="0" destOrd="0" presId="urn:microsoft.com/office/officeart/2005/8/layout/process3"/>
    <dgm:cxn modelId="{067E7DF9-3147-488B-9326-FCBC1B576E8C}" type="presOf" srcId="{BE9E1DBD-A470-42C6-97A5-4ECE46CC28B3}" destId="{D7CF3167-0E4C-4A55-8F4E-872FE4D78EC1}" srcOrd="1" destOrd="0" presId="urn:microsoft.com/office/officeart/2005/8/layout/process3"/>
    <dgm:cxn modelId="{6BD1D8FF-A07B-472B-81AD-97C0D5553DD3}" type="presOf" srcId="{0E6B4BBE-1849-415B-B96D-579CACD68713}" destId="{A9E52B2F-40FD-4212-9B66-ECEBF23AABF9}" srcOrd="0" destOrd="1" presId="urn:microsoft.com/office/officeart/2005/8/layout/process3"/>
    <dgm:cxn modelId="{B10A8C36-ACE9-4A34-A594-229E525EB1D7}" type="presParOf" srcId="{BE1F56E5-62F4-401E-AE74-61B93BD13813}" destId="{2A9C5A16-3708-45D1-BAC5-3E68D5609C9F}" srcOrd="0" destOrd="0" presId="urn:microsoft.com/office/officeart/2005/8/layout/process3"/>
    <dgm:cxn modelId="{DAB35AAE-AD1B-4644-90EE-51A4B2BCD100}" type="presParOf" srcId="{2A9C5A16-3708-45D1-BAC5-3E68D5609C9F}" destId="{E1BBDC48-AD0B-4111-AAFB-E4742BFCA5FF}" srcOrd="0" destOrd="0" presId="urn:microsoft.com/office/officeart/2005/8/layout/process3"/>
    <dgm:cxn modelId="{DE6B6980-8D04-4E50-B4DF-05FD1F1DB59E}" type="presParOf" srcId="{2A9C5A16-3708-45D1-BAC5-3E68D5609C9F}" destId="{D7CF3167-0E4C-4A55-8F4E-872FE4D78EC1}" srcOrd="1" destOrd="0" presId="urn:microsoft.com/office/officeart/2005/8/layout/process3"/>
    <dgm:cxn modelId="{6752BA37-DB29-48CC-93A2-ABF2E0BFA3B1}" type="presParOf" srcId="{2A9C5A16-3708-45D1-BAC5-3E68D5609C9F}" destId="{6F144CFC-A214-42B1-8E3F-2D96B0C2D478}" srcOrd="2" destOrd="0" presId="urn:microsoft.com/office/officeart/2005/8/layout/process3"/>
    <dgm:cxn modelId="{4245062A-7607-4197-AD28-14EAF6CA0510}" type="presParOf" srcId="{BE1F56E5-62F4-401E-AE74-61B93BD13813}" destId="{89F036F2-FD02-44F8-8782-31C65D20BB43}" srcOrd="1" destOrd="0" presId="urn:microsoft.com/office/officeart/2005/8/layout/process3"/>
    <dgm:cxn modelId="{167CAAFD-AF26-4B5E-9B1E-F60B1DD262A0}" type="presParOf" srcId="{89F036F2-FD02-44F8-8782-31C65D20BB43}" destId="{00A381E4-FB0C-42D6-A230-D5093C9A5842}" srcOrd="0" destOrd="0" presId="urn:microsoft.com/office/officeart/2005/8/layout/process3"/>
    <dgm:cxn modelId="{544CFBD2-A2CD-488D-9CAA-3A198A4C7048}" type="presParOf" srcId="{BE1F56E5-62F4-401E-AE74-61B93BD13813}" destId="{D41DC601-C65F-4829-852C-E25656EDB900}" srcOrd="2" destOrd="0" presId="urn:microsoft.com/office/officeart/2005/8/layout/process3"/>
    <dgm:cxn modelId="{BEBE04AA-7BBB-4BAE-A588-15D16F7B6D02}" type="presParOf" srcId="{D41DC601-C65F-4829-852C-E25656EDB900}" destId="{C3E05C19-27E6-4DC2-972A-9A186801CC26}" srcOrd="0" destOrd="0" presId="urn:microsoft.com/office/officeart/2005/8/layout/process3"/>
    <dgm:cxn modelId="{6A8C75E0-F27C-4654-93D9-524028F45A73}" type="presParOf" srcId="{D41DC601-C65F-4829-852C-E25656EDB900}" destId="{09A995B4-6DB6-4555-9F62-4496A0720F9E}" srcOrd="1" destOrd="0" presId="urn:microsoft.com/office/officeart/2005/8/layout/process3"/>
    <dgm:cxn modelId="{E7A1101C-114C-47C5-84F8-788827928373}" type="presParOf" srcId="{D41DC601-C65F-4829-852C-E25656EDB900}" destId="{A9E52B2F-40FD-4212-9B66-ECEBF23AABF9}" srcOrd="2" destOrd="0" presId="urn:microsoft.com/office/officeart/2005/8/layout/process3"/>
    <dgm:cxn modelId="{595B9AD1-0853-46BC-A41C-E7B7C2621A7E}" type="presParOf" srcId="{BE1F56E5-62F4-401E-AE74-61B93BD13813}" destId="{FB1F4223-752F-4C5E-9D9A-346868E0B21C}" srcOrd="3" destOrd="0" presId="urn:microsoft.com/office/officeart/2005/8/layout/process3"/>
    <dgm:cxn modelId="{DC7A5F97-127A-44B3-A0C8-4525BDF7D51E}" type="presParOf" srcId="{FB1F4223-752F-4C5E-9D9A-346868E0B21C}" destId="{A9EDF99F-C3CB-4BF9-B05B-ADFC2E679196}" srcOrd="0" destOrd="0" presId="urn:microsoft.com/office/officeart/2005/8/layout/process3"/>
    <dgm:cxn modelId="{E2C8FF42-4A47-4600-A09B-B770DC9D5AFE}" type="presParOf" srcId="{BE1F56E5-62F4-401E-AE74-61B93BD13813}" destId="{98C3C9AF-8D78-4A0C-B4D6-A8DDC50083E5}" srcOrd="4" destOrd="0" presId="urn:microsoft.com/office/officeart/2005/8/layout/process3"/>
    <dgm:cxn modelId="{511C1C16-0A2B-46AA-B3D9-5FB9BA3DD56B}" type="presParOf" srcId="{98C3C9AF-8D78-4A0C-B4D6-A8DDC50083E5}" destId="{1CD18BC8-899C-4F50-AC4A-FD3BA5261B4A}" srcOrd="0" destOrd="0" presId="urn:microsoft.com/office/officeart/2005/8/layout/process3"/>
    <dgm:cxn modelId="{BC0759E5-1A61-4A90-8819-8336EFD0D5A9}" type="presParOf" srcId="{98C3C9AF-8D78-4A0C-B4D6-A8DDC50083E5}" destId="{454B966D-E966-4A1C-BAA9-C380F3691215}" srcOrd="1" destOrd="0" presId="urn:microsoft.com/office/officeart/2005/8/layout/process3"/>
    <dgm:cxn modelId="{DB8DC35E-AF47-4E7B-BEBC-C1875F7F3D66}" type="presParOf" srcId="{98C3C9AF-8D78-4A0C-B4D6-A8DDC50083E5}" destId="{1CC5FEAE-0005-40BC-97D3-AAA30ADBE1F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BAA9B-FD63-485B-9A9D-200488503FE6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</dgm:pt>
    <dgm:pt modelId="{918E2CCA-9EA6-4473-AB83-85BCFD34B432}">
      <dgm:prSet phldrT="[Text]"/>
      <dgm:spPr/>
      <dgm:t>
        <a:bodyPr/>
        <a:lstStyle/>
        <a:p>
          <a:r>
            <a:rPr lang="en-GB" dirty="0"/>
            <a:t>Pilot study starts </a:t>
          </a:r>
        </a:p>
        <a:p>
          <a:r>
            <a:rPr lang="en-GB" dirty="0"/>
            <a:t>(6 months) 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~ 800 patients</a:t>
          </a:r>
          <a:endParaRPr lang="en-GB" dirty="0"/>
        </a:p>
      </dgm:t>
    </dgm:pt>
    <dgm:pt modelId="{3BCE2D87-0660-4BB9-B974-7B5DE1319526}" type="parTrans" cxnId="{9B8C001E-0176-45CB-9075-D5C9E5F6C62C}">
      <dgm:prSet/>
      <dgm:spPr/>
      <dgm:t>
        <a:bodyPr/>
        <a:lstStyle/>
        <a:p>
          <a:endParaRPr lang="en-GB"/>
        </a:p>
      </dgm:t>
    </dgm:pt>
    <dgm:pt modelId="{8D4578CA-66E7-4FBB-8295-E4437D30B66B}" type="sibTrans" cxnId="{9B8C001E-0176-45CB-9075-D5C9E5F6C62C}">
      <dgm:prSet/>
      <dgm:spPr/>
      <dgm:t>
        <a:bodyPr/>
        <a:lstStyle/>
        <a:p>
          <a:endParaRPr lang="en-GB"/>
        </a:p>
      </dgm:t>
    </dgm:pt>
    <dgm:pt modelId="{134A1632-1E6D-4744-93AB-AD0D318EE1BF}">
      <dgm:prSet phldrT="[Text]"/>
      <dgm:spPr/>
      <dgm:t>
        <a:bodyPr/>
        <a:lstStyle/>
        <a:p>
          <a:r>
            <a:rPr lang="en-GB" dirty="0"/>
            <a:t>Main Study starts </a:t>
          </a:r>
        </a:p>
        <a:p>
          <a:r>
            <a:rPr lang="en-GB" dirty="0"/>
            <a:t>(2 years) </a:t>
          </a:r>
          <a:r>
            <a:rPr lang="en-GB" dirty="0">
              <a:latin typeface="Calibri" panose="020F0502020204030204" pitchFamily="34" charset="0"/>
              <a:cs typeface="Calibri" panose="020F0502020204030204" pitchFamily="34" charset="0"/>
            </a:rPr>
            <a:t>~ 8000 patients</a:t>
          </a:r>
          <a:endParaRPr lang="en-GB" dirty="0"/>
        </a:p>
      </dgm:t>
    </dgm:pt>
    <dgm:pt modelId="{69D673FE-006A-4230-A462-158FC118D539}" type="parTrans" cxnId="{0DAE7ADC-A782-4D17-B900-92D9CA278255}">
      <dgm:prSet/>
      <dgm:spPr/>
      <dgm:t>
        <a:bodyPr/>
        <a:lstStyle/>
        <a:p>
          <a:endParaRPr lang="en-GB"/>
        </a:p>
      </dgm:t>
    </dgm:pt>
    <dgm:pt modelId="{74FBCE4D-A5C8-4980-9A63-3431C1E6D0CE}" type="sibTrans" cxnId="{0DAE7ADC-A782-4D17-B900-92D9CA278255}">
      <dgm:prSet/>
      <dgm:spPr/>
      <dgm:t>
        <a:bodyPr/>
        <a:lstStyle/>
        <a:p>
          <a:endParaRPr lang="en-GB"/>
        </a:p>
      </dgm:t>
    </dgm:pt>
    <dgm:pt modelId="{84F93910-D2AA-4AA9-954B-2B20795465C6}">
      <dgm:prSet phldrT="[Text]"/>
      <dgm:spPr/>
      <dgm:t>
        <a:bodyPr/>
        <a:lstStyle/>
        <a:p>
          <a:r>
            <a:rPr lang="en-GB" dirty="0"/>
            <a:t>Follow-up for 6 months</a:t>
          </a:r>
        </a:p>
      </dgm:t>
    </dgm:pt>
    <dgm:pt modelId="{AE002BB5-CE15-4EF5-8E9A-77D762229FE5}" type="parTrans" cxnId="{91BA1785-1830-4E8D-9715-491ADCBA485E}">
      <dgm:prSet/>
      <dgm:spPr/>
      <dgm:t>
        <a:bodyPr/>
        <a:lstStyle/>
        <a:p>
          <a:endParaRPr lang="en-GB"/>
        </a:p>
      </dgm:t>
    </dgm:pt>
    <dgm:pt modelId="{42C658E9-A554-4A8C-8E31-D6135E2FD0FB}" type="sibTrans" cxnId="{91BA1785-1830-4E8D-9715-491ADCBA485E}">
      <dgm:prSet/>
      <dgm:spPr/>
      <dgm:t>
        <a:bodyPr/>
        <a:lstStyle/>
        <a:p>
          <a:endParaRPr lang="en-GB"/>
        </a:p>
      </dgm:t>
    </dgm:pt>
    <dgm:pt modelId="{D30DF313-1D22-4252-8ED1-B14336912A6F}" type="pres">
      <dgm:prSet presAssocID="{781BAA9B-FD63-485B-9A9D-200488503FE6}" presName="linearFlow" presStyleCnt="0">
        <dgm:presLayoutVars>
          <dgm:resizeHandles val="exact"/>
        </dgm:presLayoutVars>
      </dgm:prSet>
      <dgm:spPr/>
    </dgm:pt>
    <dgm:pt modelId="{2BE50C84-BB75-4679-AD4C-712D97E31386}" type="pres">
      <dgm:prSet presAssocID="{918E2CCA-9EA6-4473-AB83-85BCFD34B432}" presName="node" presStyleLbl="node1" presStyleIdx="0" presStyleCnt="3" custScaleX="183985">
        <dgm:presLayoutVars>
          <dgm:bulletEnabled val="1"/>
        </dgm:presLayoutVars>
      </dgm:prSet>
      <dgm:spPr/>
    </dgm:pt>
    <dgm:pt modelId="{8BE8CBDA-DD05-4E14-9FF2-A6C953C2F751}" type="pres">
      <dgm:prSet presAssocID="{8D4578CA-66E7-4FBB-8295-E4437D30B66B}" presName="sibTrans" presStyleLbl="sibTrans2D1" presStyleIdx="0" presStyleCnt="2"/>
      <dgm:spPr/>
    </dgm:pt>
    <dgm:pt modelId="{743F777E-83C4-4071-80B5-EDCC093D3281}" type="pres">
      <dgm:prSet presAssocID="{8D4578CA-66E7-4FBB-8295-E4437D30B66B}" presName="connectorText" presStyleLbl="sibTrans2D1" presStyleIdx="0" presStyleCnt="2"/>
      <dgm:spPr/>
    </dgm:pt>
    <dgm:pt modelId="{FC9F76B9-839D-4537-B84B-94E1CEED20AF}" type="pres">
      <dgm:prSet presAssocID="{134A1632-1E6D-4744-93AB-AD0D318EE1BF}" presName="node" presStyleLbl="node1" presStyleIdx="1" presStyleCnt="3" custScaleX="183985">
        <dgm:presLayoutVars>
          <dgm:bulletEnabled val="1"/>
        </dgm:presLayoutVars>
      </dgm:prSet>
      <dgm:spPr/>
    </dgm:pt>
    <dgm:pt modelId="{4A9B2490-12B0-4FEC-ABB9-D8E6CCDAF168}" type="pres">
      <dgm:prSet presAssocID="{74FBCE4D-A5C8-4980-9A63-3431C1E6D0CE}" presName="sibTrans" presStyleLbl="sibTrans2D1" presStyleIdx="1" presStyleCnt="2"/>
      <dgm:spPr/>
    </dgm:pt>
    <dgm:pt modelId="{AF5EA208-560C-468C-AABC-827D34334003}" type="pres">
      <dgm:prSet presAssocID="{74FBCE4D-A5C8-4980-9A63-3431C1E6D0CE}" presName="connectorText" presStyleLbl="sibTrans2D1" presStyleIdx="1" presStyleCnt="2"/>
      <dgm:spPr/>
    </dgm:pt>
    <dgm:pt modelId="{B530BA09-F1AB-4DCD-9A85-D702063E2C88}" type="pres">
      <dgm:prSet presAssocID="{84F93910-D2AA-4AA9-954B-2B20795465C6}" presName="node" presStyleLbl="node1" presStyleIdx="2" presStyleCnt="3" custScaleX="183985">
        <dgm:presLayoutVars>
          <dgm:bulletEnabled val="1"/>
        </dgm:presLayoutVars>
      </dgm:prSet>
      <dgm:spPr/>
    </dgm:pt>
  </dgm:ptLst>
  <dgm:cxnLst>
    <dgm:cxn modelId="{9B8C001E-0176-45CB-9075-D5C9E5F6C62C}" srcId="{781BAA9B-FD63-485B-9A9D-200488503FE6}" destId="{918E2CCA-9EA6-4473-AB83-85BCFD34B432}" srcOrd="0" destOrd="0" parTransId="{3BCE2D87-0660-4BB9-B974-7B5DE1319526}" sibTransId="{8D4578CA-66E7-4FBB-8295-E4437D30B66B}"/>
    <dgm:cxn modelId="{92A5DC3B-12B0-46CD-B994-00BF8AFA3BAD}" type="presOf" srcId="{74FBCE4D-A5C8-4980-9A63-3431C1E6D0CE}" destId="{4A9B2490-12B0-4FEC-ABB9-D8E6CCDAF168}" srcOrd="0" destOrd="0" presId="urn:microsoft.com/office/officeart/2005/8/layout/process2"/>
    <dgm:cxn modelId="{C97A7E49-B331-45C6-8861-9E0A4F5E52CE}" type="presOf" srcId="{8D4578CA-66E7-4FBB-8295-E4437D30B66B}" destId="{8BE8CBDA-DD05-4E14-9FF2-A6C953C2F751}" srcOrd="0" destOrd="0" presId="urn:microsoft.com/office/officeart/2005/8/layout/process2"/>
    <dgm:cxn modelId="{5556037A-6A55-4A7F-B0BA-56C35243A3CF}" type="presOf" srcId="{8D4578CA-66E7-4FBB-8295-E4437D30B66B}" destId="{743F777E-83C4-4071-80B5-EDCC093D3281}" srcOrd="1" destOrd="0" presId="urn:microsoft.com/office/officeart/2005/8/layout/process2"/>
    <dgm:cxn modelId="{91BA1785-1830-4E8D-9715-491ADCBA485E}" srcId="{781BAA9B-FD63-485B-9A9D-200488503FE6}" destId="{84F93910-D2AA-4AA9-954B-2B20795465C6}" srcOrd="2" destOrd="0" parTransId="{AE002BB5-CE15-4EF5-8E9A-77D762229FE5}" sibTransId="{42C658E9-A554-4A8C-8E31-D6135E2FD0FB}"/>
    <dgm:cxn modelId="{E949C18B-33D1-4166-A0F7-BE44DB7F1CC2}" type="presOf" srcId="{781BAA9B-FD63-485B-9A9D-200488503FE6}" destId="{D30DF313-1D22-4252-8ED1-B14336912A6F}" srcOrd="0" destOrd="0" presId="urn:microsoft.com/office/officeart/2005/8/layout/process2"/>
    <dgm:cxn modelId="{364FC4B0-5DA8-49D6-85C3-20614579AB75}" type="presOf" srcId="{74FBCE4D-A5C8-4980-9A63-3431C1E6D0CE}" destId="{AF5EA208-560C-468C-AABC-827D34334003}" srcOrd="1" destOrd="0" presId="urn:microsoft.com/office/officeart/2005/8/layout/process2"/>
    <dgm:cxn modelId="{2A36C5BE-9DC7-4814-BBD9-312193B38DE9}" type="presOf" srcId="{84F93910-D2AA-4AA9-954B-2B20795465C6}" destId="{B530BA09-F1AB-4DCD-9A85-D702063E2C88}" srcOrd="0" destOrd="0" presId="urn:microsoft.com/office/officeart/2005/8/layout/process2"/>
    <dgm:cxn modelId="{0DAE7ADC-A782-4D17-B900-92D9CA278255}" srcId="{781BAA9B-FD63-485B-9A9D-200488503FE6}" destId="{134A1632-1E6D-4744-93AB-AD0D318EE1BF}" srcOrd="1" destOrd="0" parTransId="{69D673FE-006A-4230-A462-158FC118D539}" sibTransId="{74FBCE4D-A5C8-4980-9A63-3431C1E6D0CE}"/>
    <dgm:cxn modelId="{A22869E2-082D-4A20-AAE6-75148299CF10}" type="presOf" srcId="{918E2CCA-9EA6-4473-AB83-85BCFD34B432}" destId="{2BE50C84-BB75-4679-AD4C-712D97E31386}" srcOrd="0" destOrd="0" presId="urn:microsoft.com/office/officeart/2005/8/layout/process2"/>
    <dgm:cxn modelId="{EC4D86E7-D7CD-43C2-8857-4C2C22487ABD}" type="presOf" srcId="{134A1632-1E6D-4744-93AB-AD0D318EE1BF}" destId="{FC9F76B9-839D-4537-B84B-94E1CEED20AF}" srcOrd="0" destOrd="0" presId="urn:microsoft.com/office/officeart/2005/8/layout/process2"/>
    <dgm:cxn modelId="{DF144CE4-595F-45C3-B148-77ABAB37C95D}" type="presParOf" srcId="{D30DF313-1D22-4252-8ED1-B14336912A6F}" destId="{2BE50C84-BB75-4679-AD4C-712D97E31386}" srcOrd="0" destOrd="0" presId="urn:microsoft.com/office/officeart/2005/8/layout/process2"/>
    <dgm:cxn modelId="{E591F79E-35BF-4D2D-8849-7A29A3B9B0D7}" type="presParOf" srcId="{D30DF313-1D22-4252-8ED1-B14336912A6F}" destId="{8BE8CBDA-DD05-4E14-9FF2-A6C953C2F751}" srcOrd="1" destOrd="0" presId="urn:microsoft.com/office/officeart/2005/8/layout/process2"/>
    <dgm:cxn modelId="{390FA7FD-4195-400D-9D87-E58BCDEC4E76}" type="presParOf" srcId="{8BE8CBDA-DD05-4E14-9FF2-A6C953C2F751}" destId="{743F777E-83C4-4071-80B5-EDCC093D3281}" srcOrd="0" destOrd="0" presId="urn:microsoft.com/office/officeart/2005/8/layout/process2"/>
    <dgm:cxn modelId="{FD06B05A-A347-42A1-BBC6-1716714E0F56}" type="presParOf" srcId="{D30DF313-1D22-4252-8ED1-B14336912A6F}" destId="{FC9F76B9-839D-4537-B84B-94E1CEED20AF}" srcOrd="2" destOrd="0" presId="urn:microsoft.com/office/officeart/2005/8/layout/process2"/>
    <dgm:cxn modelId="{DD6721E6-D0EC-45F3-A9FF-CBA4011E40C0}" type="presParOf" srcId="{D30DF313-1D22-4252-8ED1-B14336912A6F}" destId="{4A9B2490-12B0-4FEC-ABB9-D8E6CCDAF168}" srcOrd="3" destOrd="0" presId="urn:microsoft.com/office/officeart/2005/8/layout/process2"/>
    <dgm:cxn modelId="{805BD24A-0874-4704-8CDD-252EAA7D0200}" type="presParOf" srcId="{4A9B2490-12B0-4FEC-ABB9-D8E6CCDAF168}" destId="{AF5EA208-560C-468C-AABC-827D34334003}" srcOrd="0" destOrd="0" presId="urn:microsoft.com/office/officeart/2005/8/layout/process2"/>
    <dgm:cxn modelId="{D0D40AE2-406D-471B-8CE5-DD09E8C096CB}" type="presParOf" srcId="{D30DF313-1D22-4252-8ED1-B14336912A6F}" destId="{B530BA09-F1AB-4DCD-9A85-D702063E2C8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F3167-0E4C-4A55-8F4E-872FE4D78EC1}">
      <dsp:nvSpPr>
        <dsp:cNvPr id="0" name=""/>
        <dsp:cNvSpPr/>
      </dsp:nvSpPr>
      <dsp:spPr>
        <a:xfrm>
          <a:off x="6141" y="183538"/>
          <a:ext cx="2792418" cy="82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On scene</a:t>
          </a:r>
        </a:p>
      </dsp:txBody>
      <dsp:txXfrm>
        <a:off x="6141" y="183538"/>
        <a:ext cx="2792418" cy="547200"/>
      </dsp:txXfrm>
    </dsp:sp>
    <dsp:sp modelId="{6F144CFC-A214-42B1-8E3F-2D96B0C2D478}">
      <dsp:nvSpPr>
        <dsp:cNvPr id="0" name=""/>
        <dsp:cNvSpPr/>
      </dsp:nvSpPr>
      <dsp:spPr>
        <a:xfrm>
          <a:off x="578082" y="730738"/>
          <a:ext cx="2792418" cy="35568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Randomised through a Web App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Allocated to triple immobilisation or movement minimisation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Initials, age range and hospital number entered onto app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4158 patients randomised to each arm</a:t>
          </a:r>
        </a:p>
      </dsp:txBody>
      <dsp:txXfrm>
        <a:off x="659869" y="812525"/>
        <a:ext cx="2628844" cy="3393226"/>
      </dsp:txXfrm>
    </dsp:sp>
    <dsp:sp modelId="{89F036F2-FD02-44F8-8782-31C65D20BB43}">
      <dsp:nvSpPr>
        <dsp:cNvPr id="0" name=""/>
        <dsp:cNvSpPr/>
      </dsp:nvSpPr>
      <dsp:spPr>
        <a:xfrm>
          <a:off x="3221880" y="109523"/>
          <a:ext cx="897439" cy="695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221880" y="248569"/>
        <a:ext cx="688870" cy="417139"/>
      </dsp:txXfrm>
    </dsp:sp>
    <dsp:sp modelId="{09A995B4-6DB6-4555-9F62-4496A0720F9E}">
      <dsp:nvSpPr>
        <dsp:cNvPr id="0" name=""/>
        <dsp:cNvSpPr/>
      </dsp:nvSpPr>
      <dsp:spPr>
        <a:xfrm>
          <a:off x="4491841" y="183538"/>
          <a:ext cx="2792418" cy="82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In hospital</a:t>
          </a:r>
        </a:p>
      </dsp:txBody>
      <dsp:txXfrm>
        <a:off x="4491841" y="183538"/>
        <a:ext cx="2792418" cy="547200"/>
      </dsp:txXfrm>
    </dsp:sp>
    <dsp:sp modelId="{A9E52B2F-40FD-4212-9B66-ECEBF23AABF9}">
      <dsp:nvSpPr>
        <dsp:cNvPr id="0" name=""/>
        <dsp:cNvSpPr/>
      </dsp:nvSpPr>
      <dsp:spPr>
        <a:xfrm>
          <a:off x="5063782" y="730738"/>
          <a:ext cx="2792418" cy="355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Participant or consultee approached for consent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Baseline data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FIM and secondary outcome measures collected after consent and at hospital discharge</a:t>
          </a:r>
        </a:p>
      </dsp:txBody>
      <dsp:txXfrm>
        <a:off x="5145569" y="812525"/>
        <a:ext cx="2628844" cy="3393226"/>
      </dsp:txXfrm>
    </dsp:sp>
    <dsp:sp modelId="{FB1F4223-752F-4C5E-9D9A-346868E0B21C}">
      <dsp:nvSpPr>
        <dsp:cNvPr id="0" name=""/>
        <dsp:cNvSpPr/>
      </dsp:nvSpPr>
      <dsp:spPr>
        <a:xfrm>
          <a:off x="7707580" y="109523"/>
          <a:ext cx="897439" cy="695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707580" y="248569"/>
        <a:ext cx="688870" cy="417139"/>
      </dsp:txXfrm>
    </dsp:sp>
    <dsp:sp modelId="{454B966D-E966-4A1C-BAA9-C380F3691215}">
      <dsp:nvSpPr>
        <dsp:cNvPr id="0" name=""/>
        <dsp:cNvSpPr/>
      </dsp:nvSpPr>
      <dsp:spPr>
        <a:xfrm>
          <a:off x="8977542" y="183538"/>
          <a:ext cx="2792418" cy="820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After discharge</a:t>
          </a:r>
        </a:p>
      </dsp:txBody>
      <dsp:txXfrm>
        <a:off x="8977542" y="183538"/>
        <a:ext cx="2792418" cy="547200"/>
      </dsp:txXfrm>
    </dsp:sp>
    <dsp:sp modelId="{1CC5FEAE-0005-40BC-97D3-AAA30ADBE1F3}">
      <dsp:nvSpPr>
        <dsp:cNvPr id="0" name=""/>
        <dsp:cNvSpPr/>
      </dsp:nvSpPr>
      <dsp:spPr>
        <a:xfrm>
          <a:off x="9549483" y="730738"/>
          <a:ext cx="2792418" cy="355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Follow up completed at Day 30 and 180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Includes FIM, hospital admission and health resource use </a:t>
          </a:r>
        </a:p>
      </dsp:txBody>
      <dsp:txXfrm>
        <a:off x="9631270" y="812525"/>
        <a:ext cx="2628844" cy="3393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0C84-BB75-4679-AD4C-712D97E31386}">
      <dsp:nvSpPr>
        <dsp:cNvPr id="0" name=""/>
        <dsp:cNvSpPr/>
      </dsp:nvSpPr>
      <dsp:spPr>
        <a:xfrm>
          <a:off x="2527396" y="0"/>
          <a:ext cx="5749837" cy="173620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Pilot study starts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(6 months) </a:t>
          </a:r>
          <a:r>
            <a:rPr lang="en-GB" sz="3400" kern="1200" dirty="0">
              <a:latin typeface="Calibri" panose="020F0502020204030204" pitchFamily="34" charset="0"/>
              <a:cs typeface="Calibri" panose="020F0502020204030204" pitchFamily="34" charset="0"/>
            </a:rPr>
            <a:t>~ 800 patients</a:t>
          </a:r>
          <a:endParaRPr lang="en-GB" sz="3400" kern="1200" dirty="0"/>
        </a:p>
      </dsp:txBody>
      <dsp:txXfrm>
        <a:off x="2578248" y="50852"/>
        <a:ext cx="5648133" cy="1634499"/>
      </dsp:txXfrm>
    </dsp:sp>
    <dsp:sp modelId="{8BE8CBDA-DD05-4E14-9FF2-A6C953C2F751}">
      <dsp:nvSpPr>
        <dsp:cNvPr id="0" name=""/>
        <dsp:cNvSpPr/>
      </dsp:nvSpPr>
      <dsp:spPr>
        <a:xfrm rot="5400000">
          <a:off x="5076777" y="1779608"/>
          <a:ext cx="651076" cy="78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 rot="-5400000">
        <a:off x="5167928" y="1844716"/>
        <a:ext cx="468775" cy="455753"/>
      </dsp:txXfrm>
    </dsp:sp>
    <dsp:sp modelId="{FC9F76B9-839D-4537-B84B-94E1CEED20AF}">
      <dsp:nvSpPr>
        <dsp:cNvPr id="0" name=""/>
        <dsp:cNvSpPr/>
      </dsp:nvSpPr>
      <dsp:spPr>
        <a:xfrm>
          <a:off x="2527396" y="2604305"/>
          <a:ext cx="5749837" cy="173620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38286"/>
            <a:satOff val="0"/>
            <a:lumOff val="16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Main Study starts </a:t>
          </a:r>
        </a:p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(2 years) </a:t>
          </a:r>
          <a:r>
            <a:rPr lang="en-GB" sz="3400" kern="1200" dirty="0">
              <a:latin typeface="Calibri" panose="020F0502020204030204" pitchFamily="34" charset="0"/>
              <a:cs typeface="Calibri" panose="020F0502020204030204" pitchFamily="34" charset="0"/>
            </a:rPr>
            <a:t>~ 8000 patients</a:t>
          </a:r>
          <a:endParaRPr lang="en-GB" sz="3400" kern="1200" dirty="0"/>
        </a:p>
      </dsp:txBody>
      <dsp:txXfrm>
        <a:off x="2578248" y="2655157"/>
        <a:ext cx="5648133" cy="1634499"/>
      </dsp:txXfrm>
    </dsp:sp>
    <dsp:sp modelId="{4A9B2490-12B0-4FEC-ABB9-D8E6CCDAF168}">
      <dsp:nvSpPr>
        <dsp:cNvPr id="0" name=""/>
        <dsp:cNvSpPr/>
      </dsp:nvSpPr>
      <dsp:spPr>
        <a:xfrm rot="5400000">
          <a:off x="5076777" y="4383913"/>
          <a:ext cx="651076" cy="781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80392"/>
            <a:satOff val="0"/>
            <a:lumOff val="31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 rot="-5400000">
        <a:off x="5167928" y="4449021"/>
        <a:ext cx="468775" cy="455753"/>
      </dsp:txXfrm>
    </dsp:sp>
    <dsp:sp modelId="{B530BA09-F1AB-4DCD-9A85-D702063E2C88}">
      <dsp:nvSpPr>
        <dsp:cNvPr id="0" name=""/>
        <dsp:cNvSpPr/>
      </dsp:nvSpPr>
      <dsp:spPr>
        <a:xfrm>
          <a:off x="2527396" y="5208610"/>
          <a:ext cx="5749837" cy="173620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676571"/>
            <a:satOff val="0"/>
            <a:lumOff val="338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/>
            <a:t>Follow-up for 6 months</a:t>
          </a:r>
        </a:p>
      </dsp:txBody>
      <dsp:txXfrm>
        <a:off x="2578248" y="5259462"/>
        <a:ext cx="5648133" cy="1634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67613" y="8565459"/>
            <a:ext cx="15867471" cy="4600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013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71336" y="1859720"/>
            <a:ext cx="15867471" cy="3357035"/>
          </a:xfrm>
          <a:prstGeom prst="rect">
            <a:avLst/>
          </a:prstGeom>
        </p:spPr>
        <p:txBody>
          <a:bodyPr anchor="b"/>
          <a:lstStyle>
            <a:lvl1pPr>
              <a:defRPr sz="3263" spc="-65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67611" y="5216752"/>
            <a:ext cx="15867469" cy="1375835"/>
          </a:xfrm>
          <a:prstGeom prst="rect">
            <a:avLst/>
          </a:prstGeom>
        </p:spPr>
        <p:txBody>
          <a:bodyPr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  <a:lvl2pPr marL="0" indent="128575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2pPr>
            <a:lvl3pPr marL="0" indent="25715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3pPr>
            <a:lvl4pPr marL="0" indent="385725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4pPr>
            <a:lvl5pPr marL="0" indent="514299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066968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1335" y="3553943"/>
            <a:ext cx="15867469" cy="279811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3263" spc="-6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28575" algn="ctr">
              <a:lnSpc>
                <a:spcPct val="80000"/>
              </a:lnSpc>
              <a:spcBef>
                <a:spcPts val="0"/>
              </a:spcBef>
              <a:buSzTx/>
              <a:buNone/>
              <a:defRPr sz="3263" spc="-6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257150" algn="ctr">
              <a:lnSpc>
                <a:spcPct val="80000"/>
              </a:lnSpc>
              <a:spcBef>
                <a:spcPts val="0"/>
              </a:spcBef>
              <a:buSzTx/>
              <a:buNone/>
              <a:defRPr sz="3263" spc="-6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385725" algn="ctr">
              <a:lnSpc>
                <a:spcPct val="80000"/>
              </a:lnSpc>
              <a:spcBef>
                <a:spcPts val="0"/>
              </a:spcBef>
              <a:buSzTx/>
              <a:buNone/>
              <a:defRPr sz="3263" spc="-6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514299" algn="ctr">
              <a:lnSpc>
                <a:spcPct val="80000"/>
              </a:lnSpc>
              <a:spcBef>
                <a:spcPts val="0"/>
              </a:spcBef>
              <a:buSzTx/>
              <a:buNone/>
              <a:defRPr sz="3263" spc="-6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6092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1335" y="777062"/>
            <a:ext cx="15867469" cy="523003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7030" b="1" spc="-70"/>
            </a:lvl1pPr>
            <a:lvl2pPr marL="0" indent="128575" algn="ctr">
              <a:lnSpc>
                <a:spcPct val="80000"/>
              </a:lnSpc>
              <a:spcBef>
                <a:spcPts val="0"/>
              </a:spcBef>
              <a:buSzTx/>
              <a:buNone/>
              <a:defRPr sz="7030" b="1" spc="-70"/>
            </a:lvl2pPr>
            <a:lvl3pPr marL="0" indent="257150" algn="ctr">
              <a:lnSpc>
                <a:spcPct val="80000"/>
              </a:lnSpc>
              <a:spcBef>
                <a:spcPts val="0"/>
              </a:spcBef>
              <a:buSzTx/>
              <a:buNone/>
              <a:defRPr sz="7030" b="1" spc="-70"/>
            </a:lvl3pPr>
            <a:lvl4pPr marL="0" indent="385725" algn="ctr">
              <a:lnSpc>
                <a:spcPct val="80000"/>
              </a:lnSpc>
              <a:spcBef>
                <a:spcPts val="0"/>
              </a:spcBef>
              <a:buSzTx/>
              <a:buNone/>
              <a:defRPr sz="7030" b="1" spc="-70"/>
            </a:lvl4pPr>
            <a:lvl5pPr marL="0" indent="514299" algn="ctr">
              <a:lnSpc>
                <a:spcPct val="80000"/>
              </a:lnSpc>
              <a:spcBef>
                <a:spcPts val="0"/>
              </a:spcBef>
              <a:buSzTx/>
              <a:buNone/>
              <a:defRPr sz="7030" b="1" spc="-7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5967133"/>
            <a:ext cx="15867469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0505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54968" y="7710053"/>
            <a:ext cx="14588489" cy="4600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013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66687" y="3567680"/>
            <a:ext cx="15076769" cy="2770647"/>
          </a:xfrm>
          <a:prstGeom prst="rect">
            <a:avLst/>
          </a:prstGeom>
        </p:spPr>
        <p:txBody>
          <a:bodyPr/>
          <a:lstStyle>
            <a:lvl1pPr marL="179679" indent="-132146">
              <a:spcBef>
                <a:spcPts val="0"/>
              </a:spcBef>
              <a:buSzTx/>
              <a:buNone/>
              <a:defRPr sz="2391" spc="-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179679" indent="-3572">
              <a:spcBef>
                <a:spcPts val="0"/>
              </a:spcBef>
              <a:buSzTx/>
              <a:buNone/>
              <a:defRPr sz="2391" spc="-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79679" indent="125004">
              <a:spcBef>
                <a:spcPts val="0"/>
              </a:spcBef>
              <a:buSzTx/>
              <a:buNone/>
              <a:defRPr sz="2391" spc="-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79679" indent="253578">
              <a:spcBef>
                <a:spcPts val="0"/>
              </a:spcBef>
              <a:buSzTx/>
              <a:buNone/>
              <a:defRPr sz="2391" spc="-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179679" indent="382153">
              <a:spcBef>
                <a:spcPts val="0"/>
              </a:spcBef>
              <a:buSzTx/>
              <a:buNone/>
              <a:defRPr sz="2391" spc="-48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3590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1382390" y="733778"/>
            <a:ext cx="5372522" cy="429699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9749780" y="2873203"/>
            <a:ext cx="7539340" cy="87751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00889" y="357717"/>
            <a:ext cx="11996908" cy="89979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75907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963055" y="-3989917"/>
            <a:ext cx="19536247" cy="1562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72745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28058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5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1713807"/>
            <a:ext cx="15867469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</a:lstStyle>
          <a:p>
            <a:r>
              <a:t>Slide Subtitle</a:t>
            </a:r>
          </a:p>
        </p:txBody>
      </p:sp>
      <p:sp>
        <p:nvSpPr>
          <p:cNvPr id="1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91123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36820" y="9447391"/>
            <a:ext cx="211596" cy="206467"/>
          </a:xfrm>
          <a:prstGeom prst="rect">
            <a:avLst/>
          </a:prstGeom>
        </p:spPr>
        <p:txBody>
          <a:bodyPr anchor="t"/>
          <a:lstStyle>
            <a:lvl1pPr defTabSz="232149">
              <a:defRPr sz="675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294889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1713806"/>
            <a:ext cx="15867468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3972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08964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74417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834644" y="-935566"/>
            <a:ext cx="19316121" cy="115692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5145620"/>
            <a:ext cx="15867469" cy="3357033"/>
          </a:xfrm>
          <a:prstGeom prst="rect">
            <a:avLst/>
          </a:prstGeom>
        </p:spPr>
        <p:txBody>
          <a:bodyPr anchor="b"/>
          <a:lstStyle>
            <a:lvl1pPr>
              <a:defRPr sz="3263" spc="-65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872199" y="798881"/>
            <a:ext cx="15865751" cy="46004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013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1335" y="8384935"/>
            <a:ext cx="15867469" cy="806688"/>
          </a:xfrm>
          <a:prstGeom prst="rect">
            <a:avLst/>
          </a:prstGeom>
        </p:spPr>
        <p:txBody>
          <a:bodyPr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  <a:lvl2pPr marL="0" indent="128575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2pPr>
            <a:lvl3pPr marL="0" indent="25715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3pPr>
            <a:lvl4pPr marL="0" indent="385725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4pPr>
            <a:lvl5pPr marL="0" indent="514299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153941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7924562" y="-146755"/>
            <a:ext cx="8771009" cy="102086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917223"/>
            <a:ext cx="7062400" cy="4248309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71335" y="5099308"/>
            <a:ext cx="7062400" cy="3889473"/>
          </a:xfrm>
          <a:prstGeom prst="rect">
            <a:avLst/>
          </a:prstGeom>
        </p:spPr>
        <p:txBody>
          <a:bodyPr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  <a:lvl2pPr marL="0" indent="128575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2pPr>
            <a:lvl3pPr marL="0" indent="25715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3pPr>
            <a:lvl4pPr marL="0" indent="385725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4pPr>
            <a:lvl5pPr marL="0" indent="514299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7490" y="9540558"/>
            <a:ext cx="181140" cy="18043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932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1713807"/>
            <a:ext cx="15867469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23330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4295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1713807"/>
            <a:ext cx="7062400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1335" y="3068365"/>
            <a:ext cx="7062400" cy="596312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8805073" y="-294136"/>
            <a:ext cx="7884173" cy="105125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779642"/>
            <a:ext cx="7062400" cy="103646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9236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871336" y="3274487"/>
            <a:ext cx="15867471" cy="3357033"/>
          </a:xfrm>
          <a:prstGeom prst="rect">
            <a:avLst/>
          </a:prstGeom>
        </p:spPr>
        <p:txBody>
          <a:bodyPr anchor="ctr"/>
          <a:lstStyle>
            <a:lvl1pPr>
              <a:defRPr sz="3263" b="0" spc="-6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7490" y="9540558"/>
            <a:ext cx="181140" cy="18043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79093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779643"/>
            <a:ext cx="15867469" cy="1036353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1713807"/>
            <a:ext cx="15867469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7842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779642"/>
            <a:ext cx="15867469" cy="1036461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71335" y="1713807"/>
            <a:ext cx="15867469" cy="67511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232149">
              <a:lnSpc>
                <a:spcPct val="100000"/>
              </a:lnSpc>
              <a:spcBef>
                <a:spcPts val="0"/>
              </a:spcBef>
              <a:buSzTx/>
              <a:buNone/>
              <a:defRPr sz="1547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232149">
              <a:lnSpc>
                <a:spcPct val="100000"/>
              </a:lnSpc>
              <a:spcBef>
                <a:spcPts val="506"/>
              </a:spcBef>
              <a:buSzTx/>
              <a:buNone/>
              <a:defRPr sz="1547" spc="-16"/>
            </a:lvl1pPr>
            <a:lvl2pPr marL="0" indent="128575" defTabSz="232149">
              <a:lnSpc>
                <a:spcPct val="100000"/>
              </a:lnSpc>
              <a:spcBef>
                <a:spcPts val="506"/>
              </a:spcBef>
              <a:buSzTx/>
              <a:buNone/>
              <a:defRPr sz="1547" spc="-16"/>
            </a:lvl2pPr>
            <a:lvl3pPr marL="0" indent="257150" defTabSz="232149">
              <a:lnSpc>
                <a:spcPct val="100000"/>
              </a:lnSpc>
              <a:spcBef>
                <a:spcPts val="506"/>
              </a:spcBef>
              <a:buSzTx/>
              <a:buNone/>
              <a:defRPr sz="1547" spc="-16"/>
            </a:lvl3pPr>
            <a:lvl4pPr marL="0" indent="385725" defTabSz="232149">
              <a:lnSpc>
                <a:spcPct val="100000"/>
              </a:lnSpc>
              <a:spcBef>
                <a:spcPts val="506"/>
              </a:spcBef>
              <a:buSzTx/>
              <a:buNone/>
              <a:defRPr sz="1547" spc="-16"/>
            </a:lvl4pPr>
            <a:lvl5pPr marL="0" indent="514299" defTabSz="232149">
              <a:lnSpc>
                <a:spcPct val="100000"/>
              </a:lnSpc>
              <a:spcBef>
                <a:spcPts val="506"/>
              </a:spcBef>
              <a:buSzTx/>
              <a:buNone/>
              <a:defRPr sz="1547" spc="-1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89782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779642"/>
            <a:ext cx="15867469" cy="1035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1335" y="3068364"/>
            <a:ext cx="15867469" cy="5962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67490" y="9537500"/>
            <a:ext cx="181140" cy="18043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164290">
              <a:defRPr sz="506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8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/>
  <p:txStyles>
    <p:titleStyle>
      <a:lvl1pPr marL="0" marR="0" indent="0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28575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57150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85725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514299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642874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771449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900024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028599" algn="l" defTabSz="685715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91" b="1" i="0" u="none" strike="noStrike" cap="none" spc="-48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171433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342866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514299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685732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857166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028599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200032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371464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1542898" marR="0" indent="-171433" algn="l" defTabSz="685715" rtl="0" latinLnBrk="0">
        <a:lnSpc>
          <a:spcPct val="90000"/>
        </a:lnSpc>
        <a:spcBef>
          <a:spcPts val="1266"/>
        </a:spcBef>
        <a:spcAft>
          <a:spcPts val="0"/>
        </a:spcAft>
        <a:buClrTx/>
        <a:buSzPct val="123000"/>
        <a:buFontTx/>
        <a:buChar char="•"/>
        <a:tabLst/>
        <a:defRPr sz="135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28575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57150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85725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514299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642874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771449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900024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028599" algn="ctr" defTabSz="1642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871335" y="779639"/>
            <a:ext cx="15867468" cy="1035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871335" y="3068364"/>
            <a:ext cx="15867468" cy="5962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9570" y="9415287"/>
            <a:ext cx="307777" cy="30264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421909">
              <a:defRPr sz="13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E7C9AA-36A6-FF1C-ABDE-AD516CAE6D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10697" y="9181394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A85BA-80D3-5177-1F2D-0F36B9E73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3358" y="9181394"/>
            <a:ext cx="5943422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SIS SIV Slides Ambulance Service V 3.0, 03Jul2023</a:t>
            </a:r>
          </a:p>
        </p:txBody>
      </p:sp>
    </p:spTree>
    <p:extLst>
      <p:ext uri="{BB962C8B-B14F-4D97-AF65-F5344CB8AC3E}">
        <p14:creationId xmlns:p14="http://schemas.microsoft.com/office/powerpoint/2010/main" val="256772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1" r:id="rId2"/>
  </p:sldLayoutIdLst>
  <p:transition spd="med"/>
  <p:hf sldNum="0" hdr="0" dt="0"/>
  <p:txStyles>
    <p:titleStyle>
      <a:lvl1pPr marL="0" marR="0" indent="0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30190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60380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90570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20759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50949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81139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311329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641519" algn="l" defTabSz="176096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139" b="1" i="0" u="none" strike="noStrike" cap="none" spc="-123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40253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0506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20759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61012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01266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41519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081772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22025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962278" marR="0" indent="-440253" algn="l" defTabSz="1760968" rtl="0" latinLnBrk="0">
        <a:lnSpc>
          <a:spcPct val="90000"/>
        </a:lnSpc>
        <a:spcBef>
          <a:spcPts val="3250"/>
        </a:spcBef>
        <a:spcAft>
          <a:spcPts val="0"/>
        </a:spcAft>
        <a:buClrTx/>
        <a:buSzPct val="123000"/>
        <a:buFontTx/>
        <a:buChar char="•"/>
        <a:tabLst/>
        <a:defRPr sz="3467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330190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660380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990570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320759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650949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981139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2311329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2641519" algn="ctr" defTabSz="4219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IS@warwick.ac.uk" TargetMode="External"/><Relationship Id="rId2" Type="http://schemas.openxmlformats.org/officeDocument/2006/relationships/hyperlink" Target="mailto:WCTUQA@warwick.ac.uk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is1.imperial@nhs.ne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pinal Immobilisation Study…"/>
          <p:cNvSpPr txBox="1">
            <a:spLocks noGrp="1"/>
          </p:cNvSpPr>
          <p:nvPr>
            <p:ph type="body" idx="21"/>
          </p:nvPr>
        </p:nvSpPr>
        <p:spPr>
          <a:xfrm>
            <a:off x="4596996" y="7385821"/>
            <a:ext cx="8416146" cy="170565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19" rIns="45719" bIns="45719" anchor="t">
            <a:normAutofit fontScale="92500" lnSpcReduction="20000"/>
          </a:bodyPr>
          <a:lstStyle/>
          <a:p>
            <a:pPr algn="ctr">
              <a:defRPr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4400" b="0" dirty="0"/>
              <a:t>Spinal </a:t>
            </a:r>
            <a:r>
              <a:rPr sz="4400" b="0" dirty="0" err="1"/>
              <a:t>Immobilisation</a:t>
            </a:r>
            <a:r>
              <a:rPr sz="4400" b="0" dirty="0"/>
              <a:t> Study</a:t>
            </a:r>
            <a:endParaRPr lang="en-US" sz="4400" b="0" dirty="0"/>
          </a:p>
          <a:p>
            <a:pPr algn="ctr">
              <a:defRPr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400" b="0" dirty="0"/>
              <a:t>SIS Background</a:t>
            </a:r>
          </a:p>
          <a:p>
            <a:pPr algn="ctr">
              <a:defRPr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400" b="0" dirty="0"/>
              <a:t>(Paramedic Team) </a:t>
            </a:r>
          </a:p>
        </p:txBody>
      </p:sp>
      <p:pic>
        <p:nvPicPr>
          <p:cNvPr id="169" name="SIS Logo.png" descr="SIS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60956" y="695306"/>
            <a:ext cx="7098515" cy="7098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  <a:moveTo>
                  <a:pt x="1171" y="1320"/>
                </a:moveTo>
                <a:lnTo>
                  <a:pt x="10930" y="1320"/>
                </a:lnTo>
                <a:lnTo>
                  <a:pt x="20689" y="1320"/>
                </a:lnTo>
                <a:lnTo>
                  <a:pt x="20689" y="11060"/>
                </a:lnTo>
                <a:lnTo>
                  <a:pt x="20689" y="20801"/>
                </a:lnTo>
                <a:lnTo>
                  <a:pt x="10939" y="20810"/>
                </a:lnTo>
                <a:cubicBezTo>
                  <a:pt x="3157" y="20817"/>
                  <a:pt x="1184" y="20810"/>
                  <a:pt x="1170" y="20773"/>
                </a:cubicBezTo>
                <a:cubicBezTo>
                  <a:pt x="1160" y="20748"/>
                  <a:pt x="1156" y="16360"/>
                  <a:pt x="1162" y="11023"/>
                </a:cubicBezTo>
                <a:lnTo>
                  <a:pt x="1171" y="1320"/>
                </a:lnTo>
                <a:close/>
                <a:moveTo>
                  <a:pt x="7952" y="2162"/>
                </a:moveTo>
                <a:cubicBezTo>
                  <a:pt x="7840" y="2164"/>
                  <a:pt x="7766" y="2190"/>
                  <a:pt x="7612" y="2263"/>
                </a:cubicBezTo>
                <a:cubicBezTo>
                  <a:pt x="7327" y="2399"/>
                  <a:pt x="7131" y="2582"/>
                  <a:pt x="7007" y="2827"/>
                </a:cubicBezTo>
                <a:cubicBezTo>
                  <a:pt x="6932" y="2976"/>
                  <a:pt x="6915" y="3063"/>
                  <a:pt x="6915" y="3305"/>
                </a:cubicBezTo>
                <a:cubicBezTo>
                  <a:pt x="6915" y="3469"/>
                  <a:pt x="6900" y="3611"/>
                  <a:pt x="6883" y="3621"/>
                </a:cubicBezTo>
                <a:cubicBezTo>
                  <a:pt x="6866" y="3632"/>
                  <a:pt x="6762" y="3625"/>
                  <a:pt x="6651" y="3605"/>
                </a:cubicBezTo>
                <a:cubicBezTo>
                  <a:pt x="6541" y="3585"/>
                  <a:pt x="6308" y="3545"/>
                  <a:pt x="6134" y="3517"/>
                </a:cubicBezTo>
                <a:cubicBezTo>
                  <a:pt x="5960" y="3489"/>
                  <a:pt x="5700" y="3444"/>
                  <a:pt x="5556" y="3418"/>
                </a:cubicBezTo>
                <a:cubicBezTo>
                  <a:pt x="5322" y="3375"/>
                  <a:pt x="5270" y="3378"/>
                  <a:pt x="5093" y="3435"/>
                </a:cubicBezTo>
                <a:cubicBezTo>
                  <a:pt x="4627" y="3588"/>
                  <a:pt x="4486" y="3805"/>
                  <a:pt x="4384" y="4524"/>
                </a:cubicBezTo>
                <a:cubicBezTo>
                  <a:pt x="4319" y="4989"/>
                  <a:pt x="4317" y="5054"/>
                  <a:pt x="4367" y="5225"/>
                </a:cubicBezTo>
                <a:cubicBezTo>
                  <a:pt x="4444" y="5489"/>
                  <a:pt x="4601" y="5689"/>
                  <a:pt x="4831" y="5814"/>
                </a:cubicBezTo>
                <a:cubicBezTo>
                  <a:pt x="5023" y="5918"/>
                  <a:pt x="5047" y="5922"/>
                  <a:pt x="5814" y="5953"/>
                </a:cubicBezTo>
                <a:cubicBezTo>
                  <a:pt x="6736" y="5990"/>
                  <a:pt x="7024" y="6008"/>
                  <a:pt x="7045" y="6029"/>
                </a:cubicBezTo>
                <a:cubicBezTo>
                  <a:pt x="7054" y="6038"/>
                  <a:pt x="7046" y="6137"/>
                  <a:pt x="7026" y="6248"/>
                </a:cubicBezTo>
                <a:cubicBezTo>
                  <a:pt x="6866" y="7157"/>
                  <a:pt x="6846" y="7714"/>
                  <a:pt x="6966" y="7897"/>
                </a:cubicBezTo>
                <a:cubicBezTo>
                  <a:pt x="7040" y="8011"/>
                  <a:pt x="7042" y="8079"/>
                  <a:pt x="6971" y="8280"/>
                </a:cubicBezTo>
                <a:cubicBezTo>
                  <a:pt x="6941" y="8367"/>
                  <a:pt x="6908" y="8584"/>
                  <a:pt x="6899" y="8763"/>
                </a:cubicBezTo>
                <a:cubicBezTo>
                  <a:pt x="6878" y="9141"/>
                  <a:pt x="6886" y="9135"/>
                  <a:pt x="6515" y="9070"/>
                </a:cubicBezTo>
                <a:cubicBezTo>
                  <a:pt x="5346" y="8866"/>
                  <a:pt x="5236" y="8857"/>
                  <a:pt x="5018" y="8951"/>
                </a:cubicBezTo>
                <a:cubicBezTo>
                  <a:pt x="4792" y="9049"/>
                  <a:pt x="4623" y="9198"/>
                  <a:pt x="4529" y="9382"/>
                </a:cubicBezTo>
                <a:cubicBezTo>
                  <a:pt x="4439" y="9559"/>
                  <a:pt x="4304" y="10430"/>
                  <a:pt x="4339" y="10610"/>
                </a:cubicBezTo>
                <a:cubicBezTo>
                  <a:pt x="4426" y="11055"/>
                  <a:pt x="4750" y="11367"/>
                  <a:pt x="5164" y="11403"/>
                </a:cubicBezTo>
                <a:cubicBezTo>
                  <a:pt x="5279" y="11413"/>
                  <a:pt x="5749" y="11440"/>
                  <a:pt x="6209" y="11464"/>
                </a:cubicBezTo>
                <a:lnTo>
                  <a:pt x="7045" y="11506"/>
                </a:lnTo>
                <a:lnTo>
                  <a:pt x="7037" y="11636"/>
                </a:lnTo>
                <a:cubicBezTo>
                  <a:pt x="7032" y="11708"/>
                  <a:pt x="7000" y="11909"/>
                  <a:pt x="6966" y="12083"/>
                </a:cubicBezTo>
                <a:cubicBezTo>
                  <a:pt x="6932" y="12257"/>
                  <a:pt x="6903" y="12591"/>
                  <a:pt x="6901" y="12826"/>
                </a:cubicBezTo>
                <a:cubicBezTo>
                  <a:pt x="6897" y="13202"/>
                  <a:pt x="6906" y="13272"/>
                  <a:pt x="6979" y="13409"/>
                </a:cubicBezTo>
                <a:lnTo>
                  <a:pt x="7062" y="13564"/>
                </a:lnTo>
                <a:lnTo>
                  <a:pt x="6986" y="13736"/>
                </a:lnTo>
                <a:cubicBezTo>
                  <a:pt x="6937" y="13847"/>
                  <a:pt x="6902" y="14027"/>
                  <a:pt x="6888" y="14244"/>
                </a:cubicBezTo>
                <a:cubicBezTo>
                  <a:pt x="6876" y="14438"/>
                  <a:pt x="6849" y="14587"/>
                  <a:pt x="6825" y="14597"/>
                </a:cubicBezTo>
                <a:cubicBezTo>
                  <a:pt x="6802" y="14605"/>
                  <a:pt x="6641" y="14587"/>
                  <a:pt x="6468" y="14556"/>
                </a:cubicBezTo>
                <a:cubicBezTo>
                  <a:pt x="5346" y="14354"/>
                  <a:pt x="5101" y="14353"/>
                  <a:pt x="4809" y="14551"/>
                </a:cubicBezTo>
                <a:cubicBezTo>
                  <a:pt x="4560" y="14721"/>
                  <a:pt x="4470" y="14921"/>
                  <a:pt x="4386" y="15490"/>
                </a:cubicBezTo>
                <a:cubicBezTo>
                  <a:pt x="4316" y="15969"/>
                  <a:pt x="4315" y="16009"/>
                  <a:pt x="4372" y="16214"/>
                </a:cubicBezTo>
                <a:cubicBezTo>
                  <a:pt x="4444" y="16469"/>
                  <a:pt x="4626" y="16699"/>
                  <a:pt x="4844" y="16810"/>
                </a:cubicBezTo>
                <a:cubicBezTo>
                  <a:pt x="4968" y="16873"/>
                  <a:pt x="5107" y="16894"/>
                  <a:pt x="5593" y="16922"/>
                </a:cubicBezTo>
                <a:cubicBezTo>
                  <a:pt x="5921" y="16941"/>
                  <a:pt x="6383" y="16968"/>
                  <a:pt x="6618" y="16983"/>
                </a:cubicBezTo>
                <a:lnTo>
                  <a:pt x="7045" y="17009"/>
                </a:lnTo>
                <a:lnTo>
                  <a:pt x="7037" y="17139"/>
                </a:lnTo>
                <a:cubicBezTo>
                  <a:pt x="7032" y="17210"/>
                  <a:pt x="6999" y="17411"/>
                  <a:pt x="6965" y="17585"/>
                </a:cubicBezTo>
                <a:cubicBezTo>
                  <a:pt x="6931" y="17759"/>
                  <a:pt x="6901" y="18092"/>
                  <a:pt x="6900" y="18329"/>
                </a:cubicBezTo>
                <a:cubicBezTo>
                  <a:pt x="6897" y="18729"/>
                  <a:pt x="6903" y="18767"/>
                  <a:pt x="6997" y="18928"/>
                </a:cubicBezTo>
                <a:cubicBezTo>
                  <a:pt x="7117" y="19131"/>
                  <a:pt x="7311" y="19309"/>
                  <a:pt x="7502" y="19393"/>
                </a:cubicBezTo>
                <a:cubicBezTo>
                  <a:pt x="7883" y="19558"/>
                  <a:pt x="9092" y="19827"/>
                  <a:pt x="9740" y="19891"/>
                </a:cubicBezTo>
                <a:cubicBezTo>
                  <a:pt x="9975" y="19915"/>
                  <a:pt x="10177" y="19942"/>
                  <a:pt x="10187" y="19952"/>
                </a:cubicBezTo>
                <a:cubicBezTo>
                  <a:pt x="10220" y="19985"/>
                  <a:pt x="11796" y="19938"/>
                  <a:pt x="12175" y="19893"/>
                </a:cubicBezTo>
                <a:cubicBezTo>
                  <a:pt x="12553" y="19848"/>
                  <a:pt x="13272" y="19712"/>
                  <a:pt x="13644" y="19615"/>
                </a:cubicBezTo>
                <a:cubicBezTo>
                  <a:pt x="14457" y="19403"/>
                  <a:pt x="14688" y="19271"/>
                  <a:pt x="14882" y="18909"/>
                </a:cubicBezTo>
                <a:cubicBezTo>
                  <a:pt x="14954" y="18775"/>
                  <a:pt x="14964" y="18702"/>
                  <a:pt x="14961" y="18329"/>
                </a:cubicBezTo>
                <a:cubicBezTo>
                  <a:pt x="14959" y="18092"/>
                  <a:pt x="14930" y="17759"/>
                  <a:pt x="14896" y="17585"/>
                </a:cubicBezTo>
                <a:cubicBezTo>
                  <a:pt x="14861" y="17411"/>
                  <a:pt x="14829" y="17211"/>
                  <a:pt x="14824" y="17140"/>
                </a:cubicBezTo>
                <a:lnTo>
                  <a:pt x="14815" y="17010"/>
                </a:lnTo>
                <a:lnTo>
                  <a:pt x="15838" y="16950"/>
                </a:lnTo>
                <a:cubicBezTo>
                  <a:pt x="16961" y="16886"/>
                  <a:pt x="16995" y="16878"/>
                  <a:pt x="17261" y="16623"/>
                </a:cubicBezTo>
                <a:cubicBezTo>
                  <a:pt x="17364" y="16525"/>
                  <a:pt x="17423" y="16423"/>
                  <a:pt x="17477" y="16243"/>
                </a:cubicBezTo>
                <a:cubicBezTo>
                  <a:pt x="17549" y="16008"/>
                  <a:pt x="17549" y="15982"/>
                  <a:pt x="17494" y="15639"/>
                </a:cubicBezTo>
                <a:cubicBezTo>
                  <a:pt x="17462" y="15442"/>
                  <a:pt x="17436" y="15236"/>
                  <a:pt x="17436" y="15182"/>
                </a:cubicBezTo>
                <a:cubicBezTo>
                  <a:pt x="17436" y="14888"/>
                  <a:pt x="17080" y="14496"/>
                  <a:pt x="16746" y="14421"/>
                </a:cubicBezTo>
                <a:cubicBezTo>
                  <a:pt x="16536" y="14374"/>
                  <a:pt x="16348" y="14392"/>
                  <a:pt x="15395" y="14555"/>
                </a:cubicBezTo>
                <a:cubicBezTo>
                  <a:pt x="15203" y="14587"/>
                  <a:pt x="15024" y="14605"/>
                  <a:pt x="14996" y="14595"/>
                </a:cubicBezTo>
                <a:cubicBezTo>
                  <a:pt x="14960" y="14581"/>
                  <a:pt x="14945" y="14495"/>
                  <a:pt x="14945" y="14283"/>
                </a:cubicBezTo>
                <a:cubicBezTo>
                  <a:pt x="14945" y="14045"/>
                  <a:pt x="14928" y="13957"/>
                  <a:pt x="14852" y="13808"/>
                </a:cubicBezTo>
                <a:lnTo>
                  <a:pt x="14759" y="13626"/>
                </a:lnTo>
                <a:lnTo>
                  <a:pt x="14862" y="13440"/>
                </a:lnTo>
                <a:cubicBezTo>
                  <a:pt x="14958" y="13266"/>
                  <a:pt x="14964" y="13227"/>
                  <a:pt x="14960" y="12826"/>
                </a:cubicBezTo>
                <a:cubicBezTo>
                  <a:pt x="14958" y="12591"/>
                  <a:pt x="14929" y="12257"/>
                  <a:pt x="14895" y="12083"/>
                </a:cubicBezTo>
                <a:cubicBezTo>
                  <a:pt x="14861" y="11909"/>
                  <a:pt x="14829" y="11708"/>
                  <a:pt x="14824" y="11636"/>
                </a:cubicBezTo>
                <a:lnTo>
                  <a:pt x="14815" y="11506"/>
                </a:lnTo>
                <a:lnTo>
                  <a:pt x="15670" y="11463"/>
                </a:lnTo>
                <a:cubicBezTo>
                  <a:pt x="16843" y="11403"/>
                  <a:pt x="16882" y="11398"/>
                  <a:pt x="17069" y="11281"/>
                </a:cubicBezTo>
                <a:cubicBezTo>
                  <a:pt x="17296" y="11140"/>
                  <a:pt x="17386" y="11022"/>
                  <a:pt x="17473" y="10749"/>
                </a:cubicBezTo>
                <a:cubicBezTo>
                  <a:pt x="17548" y="10512"/>
                  <a:pt x="17548" y="10511"/>
                  <a:pt x="17476" y="10018"/>
                </a:cubicBezTo>
                <a:cubicBezTo>
                  <a:pt x="17375" y="9333"/>
                  <a:pt x="17258" y="9131"/>
                  <a:pt x="16860" y="8959"/>
                </a:cubicBezTo>
                <a:cubicBezTo>
                  <a:pt x="16619" y="8855"/>
                  <a:pt x="16521" y="8862"/>
                  <a:pt x="15329" y="9071"/>
                </a:cubicBezTo>
                <a:cubicBezTo>
                  <a:pt x="14954" y="9137"/>
                  <a:pt x="14946" y="9131"/>
                  <a:pt x="14945" y="8784"/>
                </a:cubicBezTo>
                <a:cubicBezTo>
                  <a:pt x="14945" y="8550"/>
                  <a:pt x="14927" y="8461"/>
                  <a:pt x="14852" y="8313"/>
                </a:cubicBezTo>
                <a:lnTo>
                  <a:pt x="14760" y="8129"/>
                </a:lnTo>
                <a:lnTo>
                  <a:pt x="14858" y="7962"/>
                </a:lnTo>
                <a:cubicBezTo>
                  <a:pt x="15018" y="7690"/>
                  <a:pt x="15012" y="7254"/>
                  <a:pt x="14835" y="6248"/>
                </a:cubicBezTo>
                <a:cubicBezTo>
                  <a:pt x="14815" y="6137"/>
                  <a:pt x="14805" y="6039"/>
                  <a:pt x="14812" y="6032"/>
                </a:cubicBezTo>
                <a:cubicBezTo>
                  <a:pt x="14829" y="6015"/>
                  <a:pt x="15215" y="5992"/>
                  <a:pt x="16117" y="5953"/>
                </a:cubicBezTo>
                <a:cubicBezTo>
                  <a:pt x="16778" y="5925"/>
                  <a:pt x="16836" y="5917"/>
                  <a:pt x="17019" y="5823"/>
                </a:cubicBezTo>
                <a:cubicBezTo>
                  <a:pt x="17249" y="5706"/>
                  <a:pt x="17414" y="5497"/>
                  <a:pt x="17495" y="5221"/>
                </a:cubicBezTo>
                <a:cubicBezTo>
                  <a:pt x="17546" y="5043"/>
                  <a:pt x="17545" y="4985"/>
                  <a:pt x="17476" y="4517"/>
                </a:cubicBezTo>
                <a:cubicBezTo>
                  <a:pt x="17389" y="3917"/>
                  <a:pt x="17305" y="3737"/>
                  <a:pt x="17034" y="3565"/>
                </a:cubicBezTo>
                <a:cubicBezTo>
                  <a:pt x="16769" y="3397"/>
                  <a:pt x="16609" y="3365"/>
                  <a:pt x="16302" y="3419"/>
                </a:cubicBezTo>
                <a:cubicBezTo>
                  <a:pt x="15277" y="3601"/>
                  <a:pt x="15009" y="3641"/>
                  <a:pt x="14975" y="3620"/>
                </a:cubicBezTo>
                <a:cubicBezTo>
                  <a:pt x="14959" y="3610"/>
                  <a:pt x="14945" y="3473"/>
                  <a:pt x="14945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6" y="2152"/>
                  <a:pt x="13782" y="2166"/>
                </a:cubicBezTo>
                <a:cubicBezTo>
                  <a:pt x="13655" y="2175"/>
                  <a:pt x="13384" y="2226"/>
                  <a:pt x="13179" y="2278"/>
                </a:cubicBezTo>
                <a:cubicBezTo>
                  <a:pt x="12599" y="2427"/>
                  <a:pt x="12264" y="2484"/>
                  <a:pt x="11572" y="2548"/>
                </a:cubicBezTo>
                <a:cubicBezTo>
                  <a:pt x="10982" y="2604"/>
                  <a:pt x="10879" y="2604"/>
                  <a:pt x="10289" y="2548"/>
                </a:cubicBezTo>
                <a:cubicBezTo>
                  <a:pt x="9597" y="2484"/>
                  <a:pt x="9260" y="2427"/>
                  <a:pt x="8681" y="2278"/>
                </a:cubicBezTo>
                <a:cubicBezTo>
                  <a:pt x="8476" y="2226"/>
                  <a:pt x="8205" y="2175"/>
                  <a:pt x="8079" y="2166"/>
                </a:cubicBezTo>
                <a:cubicBezTo>
                  <a:pt x="8029" y="2163"/>
                  <a:pt x="7989" y="2161"/>
                  <a:pt x="7952" y="216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6"/>
            <a:ext cx="3138314" cy="65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7309" y="833451"/>
            <a:ext cx="3574997" cy="924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9BA9EED-A31D-AACA-C0DA-ACAB7BEFE3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3" y="494488"/>
            <a:ext cx="2248635" cy="18438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5" y="499251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Inclusion/Exclusion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CB139-2625-7D91-2E50-026B6EBDA5A9}"/>
              </a:ext>
            </a:extLst>
          </p:cNvPr>
          <p:cNvSpPr txBox="1"/>
          <p:nvPr/>
        </p:nvSpPr>
        <p:spPr>
          <a:xfrm>
            <a:off x="392608" y="1829068"/>
            <a:ext cx="15871519" cy="3400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/>
            <a:r>
              <a:rPr lang="en-US" sz="40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Inclusion Criteria:</a:t>
            </a:r>
            <a:r>
              <a:rPr lang="en-US" sz="40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40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Out of hospital with treatment being provided by NHS Ambulance Service staff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35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Patient assessed &amp; found to require spinal immobilisation according to NHS Ambulance guidelines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5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Any GCS</a:t>
            </a:r>
            <a:r>
              <a:rPr lang="en-US" sz="35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35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3500" b="0" i="0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Transfer planned to ED</a:t>
            </a:r>
            <a:r>
              <a:rPr lang="en-US" sz="3400" b="0" i="0" dirty="0">
                <a:solidFill>
                  <a:schemeClr val="accent1">
                    <a:lumMod val="50000"/>
                  </a:schemeClr>
                </a:solidFill>
                <a:effectLst/>
                <a:latin typeface="Helvetica" panose="020B0604020202020204" pitchFamily="34" charset="0"/>
              </a:rPr>
              <a:t>​</a:t>
            </a:r>
            <a:endParaRPr lang="en-US" sz="3400" b="0" i="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28866-B1FE-F081-A7F5-5D029C7587F8}"/>
              </a:ext>
            </a:extLst>
          </p:cNvPr>
          <p:cNvSpPr txBox="1"/>
          <p:nvPr/>
        </p:nvSpPr>
        <p:spPr>
          <a:xfrm>
            <a:off x="392609" y="5592825"/>
            <a:ext cx="17003668" cy="2323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</a:rPr>
              <a:t>​Exclusion Criteria:​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</a:rPr>
              <a:t>Patients not requiring spinal immobilisation according to NHS Ambulance guidelines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</a:rPr>
              <a:t>Patients in whom placing a collar is contraindicated (e.g. pre-</a:t>
            </a:r>
            <a:r>
              <a:rPr kumimoji="0" lang="en-GB" sz="35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</a:rPr>
              <a:t>exisiting</a:t>
            </a:r>
            <a:r>
              <a:rPr kumimoji="0" lang="en-GB" sz="3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 panose="020B0604020202020204" pitchFamily="34" charset="0"/>
              </a:rPr>
              <a:t> spinal deformity)</a:t>
            </a:r>
          </a:p>
        </p:txBody>
      </p:sp>
    </p:spTree>
    <p:extLst>
      <p:ext uri="{BB962C8B-B14F-4D97-AF65-F5344CB8AC3E}">
        <p14:creationId xmlns:p14="http://schemas.microsoft.com/office/powerpoint/2010/main" val="18365394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Paramedic Randomisation"/>
          <p:cNvSpPr txBox="1"/>
          <p:nvPr/>
        </p:nvSpPr>
        <p:spPr>
          <a:xfrm>
            <a:off x="1642397" y="1031395"/>
            <a:ext cx="9562267" cy="1118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36688" tIns="36688" rIns="36688" bIns="366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r>
              <a:rPr sz="6789"/>
              <a:t>Paramedic Randomisation</a:t>
            </a:r>
          </a:p>
        </p:txBody>
      </p:sp>
      <p:sp>
        <p:nvSpPr>
          <p:cNvPr id="203" name="Must have completed this training…"/>
          <p:cNvSpPr txBox="1">
            <a:spLocks noGrp="1"/>
          </p:cNvSpPr>
          <p:nvPr>
            <p:ph type="body" idx="1"/>
          </p:nvPr>
        </p:nvSpPr>
        <p:spPr>
          <a:xfrm>
            <a:off x="941380" y="2881634"/>
            <a:ext cx="15921407" cy="5962495"/>
          </a:xfrm>
          <a:prstGeom prst="rect">
            <a:avLst/>
          </a:prstGeom>
        </p:spPr>
        <p:txBody>
          <a:bodyPr/>
          <a:lstStyle/>
          <a:p>
            <a:pPr marL="0" indent="0" defTabSz="596176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/>
              <a:t>Before recruiting, the randomising paramedic must: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/>
          </a:p>
          <a:p>
            <a:pPr marL="657483" lvl="1" indent="-217230" defTabSz="596176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have completed </a:t>
            </a:r>
            <a:r>
              <a:rPr lang="en-GB"/>
              <a:t>trial-specific</a:t>
            </a:r>
            <a:r>
              <a:t> training</a:t>
            </a:r>
          </a:p>
          <a:p>
            <a:pPr marL="657483" lvl="1" indent="-217230" defTabSz="596176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have access to </a:t>
            </a:r>
            <a:r>
              <a:rPr lang="en-GB"/>
              <a:t>the trial online randomisation system</a:t>
            </a:r>
            <a:endParaRPr/>
          </a:p>
          <a:p>
            <a:pPr marL="657483" lvl="1" indent="-217230" defTabSz="596176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have </a:t>
            </a:r>
            <a:r>
              <a:rPr lang="en-GB"/>
              <a:t>equipment</a:t>
            </a:r>
            <a:r>
              <a:t> to apply triple </a:t>
            </a:r>
            <a:r>
              <a:rPr err="1"/>
              <a:t>immobilisation</a:t>
            </a:r>
            <a:r>
              <a:t> or movement </a:t>
            </a:r>
            <a:r>
              <a:rPr err="1"/>
              <a:t>minimisation</a:t>
            </a:r>
            <a:endParaRPr/>
          </a:p>
          <a:p>
            <a:pPr marL="217230" indent="-217230" defTabSz="596176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23200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onsent waiver and ascent if and has capacity"/>
          <p:cNvSpPr txBox="1">
            <a:spLocks noGrp="1"/>
          </p:cNvSpPr>
          <p:nvPr>
            <p:ph type="title"/>
          </p:nvPr>
        </p:nvSpPr>
        <p:spPr>
          <a:xfrm>
            <a:off x="871336" y="779765"/>
            <a:ext cx="14467748" cy="1035031"/>
          </a:xfrm>
          <a:prstGeom prst="rect">
            <a:avLst/>
          </a:prstGeom>
        </p:spPr>
        <p:txBody>
          <a:bodyPr>
            <a:normAutofit/>
          </a:bodyPr>
          <a:lstStyle>
            <a:lvl1pPr defTabSz="2096971">
              <a:defRPr sz="7310" spc="-146"/>
            </a:lvl1pPr>
          </a:lstStyle>
          <a:p>
            <a:r>
              <a:rPr lang="en-GB">
                <a:latin typeface="Product Sans"/>
              </a:rPr>
              <a:t>Deferred consent and ass</a:t>
            </a:r>
            <a:r>
              <a:rPr err="1">
                <a:latin typeface="Product Sans"/>
              </a:rPr>
              <a:t>ent</a:t>
            </a:r>
            <a:endParaRPr>
              <a:latin typeface="Product Sans"/>
            </a:endParaRPr>
          </a:p>
        </p:txBody>
      </p:sp>
      <p:sp>
        <p:nvSpPr>
          <p:cNvPr id="211" name="The majority of patients will not have capacity or the situation will not support informed consent, in which case, consent waiver has been agreed.…"/>
          <p:cNvSpPr txBox="1">
            <a:spLocks noGrp="1"/>
          </p:cNvSpPr>
          <p:nvPr>
            <p:ph type="body" idx="1"/>
          </p:nvPr>
        </p:nvSpPr>
        <p:spPr>
          <a:xfrm>
            <a:off x="1104820" y="2928330"/>
            <a:ext cx="15867468" cy="54473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defTabSz="536558">
              <a:lnSpc>
                <a:spcPct val="100000"/>
              </a:lnSpc>
              <a:spcBef>
                <a:spcPts val="0"/>
              </a:spcBef>
              <a:buSzTx/>
              <a:buNone/>
              <a:defRPr sz="531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The majority of patients will not have capacity or the situation will not support informed consent, in which case, </a:t>
            </a:r>
            <a:r>
              <a:rPr lang="en-GB"/>
              <a:t>deferred consent </a:t>
            </a:r>
            <a:r>
              <a:t>has been agreed.</a:t>
            </a:r>
          </a:p>
          <a:p>
            <a:pPr marL="0" indent="0" defTabSz="536558">
              <a:lnSpc>
                <a:spcPct val="100000"/>
              </a:lnSpc>
              <a:spcBef>
                <a:spcPts val="0"/>
              </a:spcBef>
              <a:buSzTx/>
              <a:buNone/>
              <a:defRPr sz="5310">
                <a:latin typeface="Product Sans"/>
                <a:ea typeface="Product Sans"/>
                <a:cs typeface="Product Sans"/>
                <a:sym typeface="Product Sans"/>
              </a:defRPr>
            </a:pPr>
            <a:endParaRPr/>
          </a:p>
          <a:p>
            <a:pPr marL="0" indent="0" defTabSz="536558">
              <a:lnSpc>
                <a:spcPct val="100000"/>
              </a:lnSpc>
              <a:spcBef>
                <a:spcPts val="0"/>
              </a:spcBef>
              <a:buSzTx/>
              <a:buNone/>
              <a:defRPr sz="531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If the patient is conscious and has capacity, inform them that the ambulance service is currently comparing two spinal </a:t>
            </a:r>
            <a:r>
              <a:rPr err="1"/>
              <a:t>immobilisation</a:t>
            </a:r>
            <a:r>
              <a:t> techniques and these are being randomly allocated. If the patient objects then do not </a:t>
            </a:r>
            <a:r>
              <a:rPr err="1"/>
              <a:t>randomise</a:t>
            </a:r>
            <a:r>
              <a:t> </a:t>
            </a:r>
          </a:p>
          <a:p>
            <a:pPr marL="0" indent="0" defTabSz="536558">
              <a:lnSpc>
                <a:spcPct val="100000"/>
              </a:lnSpc>
              <a:spcBef>
                <a:spcPts val="0"/>
              </a:spcBef>
              <a:buSzTx/>
              <a:buNone/>
              <a:defRPr sz="531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(but please </a:t>
            </a:r>
            <a:r>
              <a:rPr lang="en-GB"/>
              <a:t>record this objection</a:t>
            </a:r>
            <a:r>
              <a:t>).</a:t>
            </a:r>
          </a:p>
          <a:p>
            <a:pPr marL="0" indent="0" defTabSz="536558">
              <a:lnSpc>
                <a:spcPct val="100000"/>
              </a:lnSpc>
              <a:spcBef>
                <a:spcPts val="0"/>
              </a:spcBef>
              <a:buSzTx/>
              <a:buNone/>
              <a:defRPr sz="5310">
                <a:latin typeface="Product Sans"/>
                <a:ea typeface="Product Sans"/>
                <a:cs typeface="Product Sans"/>
                <a:sym typeface="Product Sans"/>
              </a:defRPr>
            </a:pPr>
            <a:endParaRPr/>
          </a:p>
          <a:p>
            <a:pPr marL="0" indent="0" defTabSz="536558">
              <a:lnSpc>
                <a:spcPct val="100000"/>
              </a:lnSpc>
              <a:spcBef>
                <a:spcPts val="0"/>
              </a:spcBef>
              <a:buSzTx/>
              <a:buNone/>
              <a:defRPr sz="531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Formal consent is done when in hospital.</a:t>
            </a:r>
          </a:p>
        </p:txBody>
      </p:sp>
      <p:pic>
        <p:nvPicPr>
          <p:cNvPr id="212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32704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andomisation"/>
          <p:cNvSpPr txBox="1">
            <a:spLocks noGrp="1"/>
          </p:cNvSpPr>
          <p:nvPr>
            <p:ph type="title"/>
          </p:nvPr>
        </p:nvSpPr>
        <p:spPr>
          <a:xfrm>
            <a:off x="871336" y="779765"/>
            <a:ext cx="14467748" cy="1035031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Product Sans"/>
              </a:rPr>
              <a:t>Randomisation</a:t>
            </a:r>
          </a:p>
        </p:txBody>
      </p:sp>
      <p:sp>
        <p:nvSpPr>
          <p:cNvPr id="216" name="Open App…"/>
          <p:cNvSpPr txBox="1">
            <a:spLocks noGrp="1"/>
          </p:cNvSpPr>
          <p:nvPr>
            <p:ph type="body" idx="1"/>
          </p:nvPr>
        </p:nvSpPr>
        <p:spPr>
          <a:xfrm>
            <a:off x="1104819" y="2186235"/>
            <a:ext cx="10296499" cy="624267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 b="1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/>
              <a:t>1. </a:t>
            </a:r>
            <a:r>
              <a:t>Open </a:t>
            </a:r>
            <a:r>
              <a:rPr lang="en-GB"/>
              <a:t>online randomisation system</a:t>
            </a:r>
            <a:endParaRPr/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- Date, Time and Ambulance Service will auto-populate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/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b="1"/>
              <a:t>2. </a:t>
            </a:r>
            <a:r>
              <a:rPr b="1"/>
              <a:t>Confirm patients estimated age </a:t>
            </a:r>
            <a:endParaRPr/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&lt; or &gt; 16 (required for </a:t>
            </a:r>
            <a:r>
              <a:rPr err="1"/>
              <a:t>randomisation</a:t>
            </a:r>
            <a:r>
              <a:t>)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/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b="1"/>
              <a:t>3. </a:t>
            </a:r>
            <a:r>
              <a:rPr b="1"/>
              <a:t>Confirm eligibility requirements met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- Note if verbal as</a:t>
            </a:r>
            <a:r>
              <a:rPr lang="en-GB"/>
              <a:t>s</a:t>
            </a:r>
            <a:r>
              <a:rPr err="1"/>
              <a:t>ent</a:t>
            </a:r>
            <a:r>
              <a:t> was possible</a:t>
            </a:r>
            <a:endParaRPr lang="en-GB"/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/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b="1"/>
              <a:t>4. </a:t>
            </a:r>
            <a:r>
              <a:rPr b="1" err="1"/>
              <a:t>Randomise</a:t>
            </a:r>
            <a:endParaRPr b="1"/>
          </a:p>
        </p:txBody>
      </p:sp>
      <p:pic>
        <p:nvPicPr>
          <p:cNvPr id="217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2839FD6-F976-6E81-01EE-FF292A15E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7233"/>
          <a:stretch/>
        </p:blipFill>
        <p:spPr>
          <a:xfrm>
            <a:off x="11018508" y="971296"/>
            <a:ext cx="3649676" cy="7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9849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343991" y="404820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Treatment Arms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DD279FF-CD2E-1B79-DD6F-2079A87D2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998642"/>
              </p:ext>
            </p:extLst>
          </p:nvPr>
        </p:nvGraphicFramePr>
        <p:xfrm>
          <a:off x="3091955" y="1771228"/>
          <a:ext cx="11257424" cy="207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8712">
                  <a:extLst>
                    <a:ext uri="{9D8B030D-6E8A-4147-A177-3AD203B41FA5}">
                      <a16:colId xmlns:a16="http://schemas.microsoft.com/office/drawing/2014/main" val="2146098584"/>
                    </a:ext>
                  </a:extLst>
                </a:gridCol>
                <a:gridCol w="5628712">
                  <a:extLst>
                    <a:ext uri="{9D8B030D-6E8A-4147-A177-3AD203B41FA5}">
                      <a16:colId xmlns:a16="http://schemas.microsoft.com/office/drawing/2014/main" val="843101880"/>
                    </a:ext>
                  </a:extLst>
                </a:gridCol>
              </a:tblGrid>
              <a:tr h="797157">
                <a:tc>
                  <a:txBody>
                    <a:bodyPr/>
                    <a:lstStyle/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Triple immobilisation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921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Movement minimisation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0763"/>
                  </a:ext>
                </a:extLst>
              </a:tr>
              <a:tr h="1273144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Cervical Collar</a:t>
                      </a:r>
                    </a:p>
                    <a:p>
                      <a:pPr algn="l"/>
                      <a:r>
                        <a:rPr lang="en-GB" sz="2000" dirty="0"/>
                        <a:t>Blocks</a:t>
                      </a:r>
                    </a:p>
                    <a:p>
                      <a:pPr algn="l"/>
                      <a:r>
                        <a:rPr lang="en-GB" sz="2000" dirty="0"/>
                        <a:t>Tape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2 x rolled blankets</a:t>
                      </a:r>
                    </a:p>
                    <a:p>
                      <a:pPr algn="l"/>
                      <a:r>
                        <a:rPr lang="en-GB" sz="2000" dirty="0"/>
                        <a:t>Can sit up to 30 degrees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443068"/>
                  </a:ext>
                </a:extLst>
              </a:tr>
            </a:tbl>
          </a:graphicData>
        </a:graphic>
      </p:graphicFrame>
      <p:pic>
        <p:nvPicPr>
          <p:cNvPr id="4" name="Picture 3" descr="A baby in a hospital bed&#10;&#10;Description automatically generated with low confidence">
            <a:extLst>
              <a:ext uri="{FF2B5EF4-FFF2-40B4-BE49-F238E27FC236}">
                <a16:creationId xmlns:a16="http://schemas.microsoft.com/office/drawing/2014/main" id="{E341B108-ECAC-36A0-401A-09ED9C20F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56" y="3902877"/>
            <a:ext cx="5544308" cy="4581755"/>
          </a:xfrm>
          <a:prstGeom prst="rect">
            <a:avLst/>
          </a:prstGeom>
        </p:spPr>
      </p:pic>
      <p:pic>
        <p:nvPicPr>
          <p:cNvPr id="5" name="Picture 4" descr="A person lying in a chair&#10;&#10;Description automatically generated with low confidence">
            <a:extLst>
              <a:ext uri="{FF2B5EF4-FFF2-40B4-BE49-F238E27FC236}">
                <a16:creationId xmlns:a16="http://schemas.microsoft.com/office/drawing/2014/main" id="{EE18F4A0-C014-112E-605E-291EF6A973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5"/>
          <a:stretch/>
        </p:blipFill>
        <p:spPr>
          <a:xfrm>
            <a:off x="8805069" y="3902877"/>
            <a:ext cx="5544309" cy="4581755"/>
          </a:xfrm>
          <a:prstGeom prst="rect">
            <a:avLst/>
          </a:prstGeom>
        </p:spPr>
      </p:pic>
      <p:pic>
        <p:nvPicPr>
          <p:cNvPr id="6" name="Picture 5" descr="A picture containing indoor, shoes, feet&#10;&#10;Description automatically generated">
            <a:extLst>
              <a:ext uri="{FF2B5EF4-FFF2-40B4-BE49-F238E27FC236}">
                <a16:creationId xmlns:a16="http://schemas.microsoft.com/office/drawing/2014/main" id="{0B469E60-9347-EA44-F8F9-A7A97B8D5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109" y="6638305"/>
            <a:ext cx="2119678" cy="165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79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ost Randomisation Documentation"/>
          <p:cNvSpPr txBox="1">
            <a:spLocks noGrp="1"/>
          </p:cNvSpPr>
          <p:nvPr>
            <p:ph type="title"/>
          </p:nvPr>
        </p:nvSpPr>
        <p:spPr>
          <a:xfrm>
            <a:off x="871336" y="779765"/>
            <a:ext cx="14467748" cy="1035031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Product Sans"/>
              </a:rPr>
              <a:t>Post </a:t>
            </a:r>
            <a:r>
              <a:rPr err="1">
                <a:latin typeface="Product Sans"/>
              </a:rPr>
              <a:t>Randomisation</a:t>
            </a:r>
            <a:r>
              <a:rPr>
                <a:latin typeface="Product Sans"/>
              </a:rPr>
              <a:t> Documentation</a:t>
            </a:r>
          </a:p>
        </p:txBody>
      </p:sp>
      <p:sp>
        <p:nvSpPr>
          <p:cNvPr id="232" name="En route or In Hospital, please document…"/>
          <p:cNvSpPr txBox="1">
            <a:spLocks noGrp="1"/>
          </p:cNvSpPr>
          <p:nvPr>
            <p:ph type="body" idx="1"/>
          </p:nvPr>
        </p:nvSpPr>
        <p:spPr>
          <a:xfrm>
            <a:off x="1104820" y="2186235"/>
            <a:ext cx="9853853" cy="6242677"/>
          </a:xfrm>
          <a:prstGeom prst="rect">
            <a:avLst/>
          </a:prstGeom>
        </p:spPr>
        <p:txBody>
          <a:bodyPr lIns="50800" tIns="50800" rIns="50800" bIns="50800" anchor="t">
            <a:normAutofit fontScale="77500" lnSpcReduction="20000"/>
          </a:bodyPr>
          <a:lstStyle/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 b="1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err="1"/>
              <a:t>En</a:t>
            </a:r>
            <a:r>
              <a:rPr sz="5500"/>
              <a:t> route or In Hospital, please document</a:t>
            </a:r>
            <a:r>
              <a:rPr lang="en-GB" sz="5500"/>
              <a:t>: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 b="1">
                <a:latin typeface="Product Sans"/>
                <a:ea typeface="Product Sans"/>
                <a:cs typeface="Product Sans"/>
                <a:sym typeface="Product Sans"/>
              </a:defRPr>
            </a:pPr>
            <a:endParaRPr/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Patient Initials, CAD Number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Date and Time of Injury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Limb Motor Impairment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Limb Sensory Impairment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GCS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Reported Neck Pain (0 to 10)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Analgesia given.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t>- Date and Time of Receiving Hospital</a:t>
            </a:r>
          </a:p>
          <a:p>
            <a:pPr marL="0" indent="0" defTabSz="560405">
              <a:lnSpc>
                <a:spcPct val="100000"/>
              </a:lnSpc>
              <a:spcBef>
                <a:spcPts val="0"/>
              </a:spcBef>
              <a:buSzTx/>
              <a:buNone/>
              <a:defRPr sz="5546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5500" dirty="0"/>
              <a:t>- MRN / Local Hospital Number</a:t>
            </a:r>
            <a:r>
              <a:rPr lang="en-GB" sz="5500" dirty="0"/>
              <a:t> / NHS</a:t>
            </a:r>
            <a:endParaRPr sz="5500" dirty="0"/>
          </a:p>
        </p:txBody>
      </p:sp>
      <p:pic>
        <p:nvPicPr>
          <p:cNvPr id="233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82C795A-B113-BCA3-C007-A6E5F9232500}"/>
              </a:ext>
            </a:extLst>
          </p:cNvPr>
          <p:cNvGrpSpPr/>
          <p:nvPr/>
        </p:nvGrpSpPr>
        <p:grpSpPr>
          <a:xfrm>
            <a:off x="10759102" y="1673010"/>
            <a:ext cx="4457566" cy="6761865"/>
            <a:chOff x="14081988" y="2424545"/>
            <a:chExt cx="6172200" cy="9362864"/>
          </a:xfrm>
        </p:grpSpPr>
        <p:pic>
          <p:nvPicPr>
            <p:cNvPr id="3" name="Picture 2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B50416DE-871B-1190-2C0F-956FF4362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0" b="32324"/>
            <a:stretch/>
          </p:blipFill>
          <p:spPr>
            <a:xfrm>
              <a:off x="14081988" y="2424545"/>
              <a:ext cx="6172200" cy="8866910"/>
            </a:xfrm>
            <a:prstGeom prst="rect">
              <a:avLst/>
            </a:prstGeom>
          </p:spPr>
        </p:pic>
        <p:pic>
          <p:nvPicPr>
            <p:cNvPr id="4" name="Picture 3" descr="Graphical user interface, text, application, email&#10;&#10;Description automatically generated">
              <a:extLst>
                <a:ext uri="{FF2B5EF4-FFF2-40B4-BE49-F238E27FC236}">
                  <a16:creationId xmlns:a16="http://schemas.microsoft.com/office/drawing/2014/main" id="{8FD42C44-75AD-D292-D013-CC7A6DAF4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313" b="5455"/>
            <a:stretch/>
          </p:blipFill>
          <p:spPr>
            <a:xfrm>
              <a:off x="14081988" y="10795500"/>
              <a:ext cx="6172200" cy="991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7431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3" y="980411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b="1" kern="0" dirty="0">
                <a:latin typeface="Product Sans"/>
                <a:ea typeface="Product Sans"/>
                <a:cs typeface="Product Sans"/>
                <a:sym typeface="Product Sans"/>
              </a:rPr>
              <a:t>Outcome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0195C9-27F3-BA45-A649-8FA85B13ED34}"/>
              </a:ext>
            </a:extLst>
          </p:cNvPr>
          <p:cNvSpPr txBox="1"/>
          <p:nvPr/>
        </p:nvSpPr>
        <p:spPr>
          <a:xfrm>
            <a:off x="2173184" y="2423189"/>
            <a:ext cx="1191095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Primary: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Functional Independence Measure (Motor) score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D60B4-F085-A65F-D94B-FC6A7DF7C4EB}"/>
              </a:ext>
            </a:extLst>
          </p:cNvPr>
          <p:cNvSpPr txBox="1"/>
          <p:nvPr/>
        </p:nvSpPr>
        <p:spPr>
          <a:xfrm>
            <a:off x="2173184" y="3701813"/>
            <a:ext cx="12635346" cy="3539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Secondary: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Need for pre-hospital analgesia.  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Neurological change (randomisation to hospital discharge) 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Mortality (30, 90 and 180 days) 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Length of stay in critical care and hospital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Further intervention for c-spine injury costs and resource utilisation 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Adverse events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3763F-5F5D-291A-CBE5-248F804C8E1B}"/>
              </a:ext>
            </a:extLst>
          </p:cNvPr>
          <p:cNvSpPr txBox="1"/>
          <p:nvPr/>
        </p:nvSpPr>
        <p:spPr>
          <a:xfrm>
            <a:off x="2173184" y="7608384"/>
            <a:ext cx="880555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Quality of Life:</a:t>
            </a:r>
          </a:p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Quality of life measurements (EQ-5D-5L)</a:t>
            </a:r>
          </a:p>
        </p:txBody>
      </p:sp>
    </p:spTree>
    <p:extLst>
      <p:ext uri="{BB962C8B-B14F-4D97-AF65-F5344CB8AC3E}">
        <p14:creationId xmlns:p14="http://schemas.microsoft.com/office/powerpoint/2010/main" val="325552910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Neurological Assessment"/>
          <p:cNvSpPr txBox="1">
            <a:spLocks noGrp="1"/>
          </p:cNvSpPr>
          <p:nvPr>
            <p:ph type="title"/>
          </p:nvPr>
        </p:nvSpPr>
        <p:spPr>
          <a:xfrm>
            <a:off x="871336" y="779765"/>
            <a:ext cx="14467748" cy="1035031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Product Sans"/>
              </a:rPr>
              <a:t>Neurological Assessment</a:t>
            </a:r>
          </a:p>
        </p:txBody>
      </p:sp>
      <p:sp>
        <p:nvSpPr>
          <p:cNvPr id="238" name="MRC Power Grading…"/>
          <p:cNvSpPr txBox="1">
            <a:spLocks noGrp="1"/>
          </p:cNvSpPr>
          <p:nvPr>
            <p:ph type="body" idx="1"/>
          </p:nvPr>
        </p:nvSpPr>
        <p:spPr>
          <a:xfrm>
            <a:off x="1104819" y="2186235"/>
            <a:ext cx="15055072" cy="624267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 defTabSz="482903">
              <a:lnSpc>
                <a:spcPct val="100000"/>
              </a:lnSpc>
              <a:spcBef>
                <a:spcPts val="0"/>
              </a:spcBef>
              <a:buSzTx/>
              <a:buNone/>
              <a:defRPr sz="4779" b="1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Simplified </a:t>
            </a:r>
            <a:r>
              <a:rPr sz="4044">
                <a:latin typeface="Product Sans"/>
              </a:rPr>
              <a:t>MRC Power Grading</a:t>
            </a:r>
            <a:endParaRPr lang="en-GB" sz="4044">
              <a:latin typeface="Product Sans"/>
            </a:endParaRPr>
          </a:p>
          <a:p>
            <a:pPr marL="0" indent="0" defTabSz="482903">
              <a:lnSpc>
                <a:spcPct val="100000"/>
              </a:lnSpc>
              <a:spcBef>
                <a:spcPts val="0"/>
              </a:spcBef>
              <a:buSzTx/>
              <a:buNone/>
              <a:defRPr sz="4779" b="1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(Medical Research Council muscle strength grading tool)</a:t>
            </a:r>
          </a:p>
          <a:p>
            <a:pPr marL="0" indent="0" defTabSz="482903">
              <a:lnSpc>
                <a:spcPct val="100000"/>
              </a:lnSpc>
              <a:spcBef>
                <a:spcPts val="0"/>
              </a:spcBef>
              <a:buSzTx/>
              <a:buNone/>
              <a:defRPr sz="4779" b="1">
                <a:latin typeface="Product Sans"/>
                <a:ea typeface="Product Sans"/>
                <a:cs typeface="Product Sans"/>
                <a:sym typeface="Product Sans"/>
              </a:defRPr>
            </a:pPr>
            <a:endParaRPr sz="4044">
              <a:latin typeface="Product Sans"/>
            </a:endParaRPr>
          </a:p>
          <a:p>
            <a:pPr marL="0" indent="0" defTabSz="482903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sz="4044">
                <a:latin typeface="Product Sans"/>
              </a:rPr>
              <a:t>For each limb, if </a:t>
            </a:r>
            <a:r>
              <a:rPr lang="en-GB" sz="4044">
                <a:latin typeface="Product Sans"/>
              </a:rPr>
              <a:t>the </a:t>
            </a:r>
            <a:r>
              <a:rPr sz="4044">
                <a:latin typeface="Product Sans"/>
              </a:rPr>
              <a:t>patient</a:t>
            </a:r>
            <a:r>
              <a:rPr lang="en-GB" sz="4044">
                <a:latin typeface="Product Sans"/>
              </a:rPr>
              <a:t> is</a:t>
            </a:r>
            <a:r>
              <a:rPr sz="4044">
                <a:latin typeface="Product Sans"/>
              </a:rPr>
              <a:t> cooperative, please document</a:t>
            </a:r>
            <a:r>
              <a:rPr lang="en-GB" sz="4044">
                <a:latin typeface="Product Sans"/>
              </a:rPr>
              <a:t> whether there is any movement.</a:t>
            </a:r>
          </a:p>
          <a:p>
            <a:pPr marL="0" indent="0" defTabSz="482903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>
              <a:latin typeface="Product Sans"/>
            </a:endParaRP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 b="1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Assess sensation</a:t>
            </a:r>
          </a:p>
          <a:p>
            <a:pPr marL="0" indent="-110063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(touch, pain, temperature, proprioception, and pressure)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br>
              <a:rPr lang="en-GB" sz="4044">
                <a:latin typeface="Product Sans"/>
              </a:rPr>
            </a:br>
            <a:r>
              <a:rPr lang="en-GB" sz="4044">
                <a:latin typeface="Product Sans"/>
              </a:rPr>
              <a:t>0 = Not present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1 = Altered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2 = Normal</a:t>
            </a:r>
          </a:p>
          <a:p>
            <a:pPr marL="0" indent="0" defTabSz="596176">
              <a:lnSpc>
                <a:spcPct val="100000"/>
              </a:lnSpc>
              <a:spcBef>
                <a:spcPts val="0"/>
              </a:spcBef>
              <a:buSzTx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</a:rPr>
              <a:t>NT = Not Testable</a:t>
            </a:r>
          </a:p>
          <a:p>
            <a:pPr marL="0" indent="0" defTabSz="482903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/>
          </a:p>
        </p:txBody>
      </p:sp>
      <p:pic>
        <p:nvPicPr>
          <p:cNvPr id="239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658520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st Randomisation Documentation">
            <a:extLst>
              <a:ext uri="{FF2B5EF4-FFF2-40B4-BE49-F238E27FC236}">
                <a16:creationId xmlns:a16="http://schemas.microsoft.com/office/drawing/2014/main" id="{942BA77F-E88D-C2FC-9438-1B67CC8F2856}"/>
              </a:ext>
            </a:extLst>
          </p:cNvPr>
          <p:cNvSpPr txBox="1">
            <a:spLocks/>
          </p:cNvSpPr>
          <p:nvPr/>
        </p:nvSpPr>
        <p:spPr>
          <a:xfrm>
            <a:off x="871336" y="779765"/>
            <a:ext cx="14467748" cy="103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688" tIns="36688" rIns="36688" bIns="36688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6139">
                <a:latin typeface="Product Sans"/>
              </a:rPr>
              <a:t>Other data collection</a:t>
            </a:r>
          </a:p>
        </p:txBody>
      </p:sp>
      <p:sp>
        <p:nvSpPr>
          <p:cNvPr id="6" name="MRC Power Grading…">
            <a:extLst>
              <a:ext uri="{FF2B5EF4-FFF2-40B4-BE49-F238E27FC236}">
                <a16:creationId xmlns:a16="http://schemas.microsoft.com/office/drawing/2014/main" id="{C5608FC6-3263-8428-FAC5-E47063152BDC}"/>
              </a:ext>
            </a:extLst>
          </p:cNvPr>
          <p:cNvSpPr txBox="1">
            <a:spLocks/>
          </p:cNvSpPr>
          <p:nvPr/>
        </p:nvSpPr>
        <p:spPr>
          <a:xfrm>
            <a:off x="1114859" y="1814795"/>
            <a:ext cx="15055072" cy="6591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36688" tIns="36688" rIns="36688" bIns="36688">
            <a:normAutofit fontScale="70000" lnSpcReduction="20000"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 b="1">
                <a:latin typeface="Product Sans"/>
                <a:ea typeface="Product Sans"/>
                <a:cs typeface="Product Sans"/>
                <a:sym typeface="Product Sans"/>
              </a:rPr>
              <a:t>SAEs</a:t>
            </a:r>
            <a:endParaRPr lang="en-GB" sz="4044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Please ensure that any Serious Adverse Events are reported to the trial team as soon as possible (ideally within 24 hours of becoming aware of the event).</a:t>
            </a: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SAE forms can be found in the Investigator Site File, and should be emailed to </a:t>
            </a:r>
            <a:r>
              <a:rPr lang="en-GB" sz="4044">
                <a:latin typeface="Product Sans"/>
                <a:ea typeface="Product Sans"/>
                <a:cs typeface="Product Sans"/>
                <a:sym typeface="Product Sans"/>
                <a:hlinkClick r:id="rId2"/>
              </a:rPr>
              <a:t>WCTUQA@warwick.ac.uk</a:t>
            </a: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 and </a:t>
            </a:r>
            <a:r>
              <a:rPr lang="en-GB" sz="4044">
                <a:latin typeface="Product Sans"/>
                <a:ea typeface="Product Sans"/>
                <a:cs typeface="Product Sans"/>
                <a:sym typeface="Product Sans"/>
                <a:hlinkClick r:id="rId3"/>
              </a:rPr>
              <a:t>SIS@warwick.ac.uk</a:t>
            </a:r>
            <a:endParaRPr lang="en-GB" sz="4044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 b="1">
                <a:latin typeface="Product Sans"/>
                <a:ea typeface="Product Sans"/>
                <a:cs typeface="Product Sans"/>
                <a:sym typeface="Product Sans"/>
              </a:rPr>
              <a:t>Non-Compliances </a:t>
            </a:r>
          </a:p>
          <a:p>
            <a:pPr defTabSz="482903" hangingPunct="1">
              <a:lnSpc>
                <a:spcPct val="100000"/>
              </a:lnSpc>
              <a:spcBef>
                <a:spcPts val="0"/>
              </a:spcBef>
              <a:buSzTx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Protocol deviations or violations will be recorded in the case report form on the database and these will also be captured in the WCTU non-compliance log (including actions taken to prevent recurrence)</a:t>
            </a:r>
          </a:p>
          <a:p>
            <a:pPr defTabSz="482903" hangingPunct="1">
              <a:lnSpc>
                <a:spcPct val="100000"/>
              </a:lnSpc>
              <a:spcBef>
                <a:spcPts val="0"/>
              </a:spcBef>
              <a:buSzTx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Any non-compliances that do not fall under the remit of a protocol deviation will also be captured on the WCTU non-compliance log and will be followed up with ambulance services till completion of the CAPA</a:t>
            </a:r>
          </a:p>
          <a:p>
            <a:pPr defTabSz="482903" hangingPunct="1">
              <a:lnSpc>
                <a:spcPct val="100000"/>
              </a:lnSpc>
              <a:spcBef>
                <a:spcPts val="0"/>
              </a:spcBef>
              <a:buSzTx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Serious breaches of the trial protocol or GCP should be immediately reported to </a:t>
            </a:r>
            <a:r>
              <a:rPr lang="en-GB" sz="4044">
                <a:latin typeface="Product Sans"/>
                <a:ea typeface="Product Sans"/>
                <a:cs typeface="Product Sans"/>
                <a:sym typeface="Product Sans"/>
                <a:hlinkClick r:id="rId3"/>
              </a:rPr>
              <a:t>SIS@warwick.ac.uk</a:t>
            </a: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  for review and escalation. The Chief Investigator in consultation with the PI will take whatever immediate action is required to safeguard the wellbeing of participant(s)</a:t>
            </a: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 b="1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 b="1">
              <a:latin typeface="Product Sans"/>
              <a:ea typeface="Product Sans"/>
              <a:cs typeface="Product Sans"/>
              <a:sym typeface="Product Sans"/>
            </a:endParaRPr>
          </a:p>
        </p:txBody>
      </p:sp>
      <p:pic>
        <p:nvPicPr>
          <p:cNvPr id="7" name="SIS Logo.png" descr="SIS Logo.png">
            <a:extLst>
              <a:ext uri="{FF2B5EF4-FFF2-40B4-BE49-F238E27FC236}">
                <a16:creationId xmlns:a16="http://schemas.microsoft.com/office/drawing/2014/main" id="{85E5940A-EF3B-2099-225E-9A31A4FA45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4757702-9D27-640C-6522-EE0B8952D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44560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st Randomisation Documentation">
            <a:extLst>
              <a:ext uri="{FF2B5EF4-FFF2-40B4-BE49-F238E27FC236}">
                <a16:creationId xmlns:a16="http://schemas.microsoft.com/office/drawing/2014/main" id="{942BA77F-E88D-C2FC-9438-1B67CC8F2856}"/>
              </a:ext>
            </a:extLst>
          </p:cNvPr>
          <p:cNvSpPr txBox="1">
            <a:spLocks/>
          </p:cNvSpPr>
          <p:nvPr/>
        </p:nvSpPr>
        <p:spPr>
          <a:xfrm>
            <a:off x="871336" y="779765"/>
            <a:ext cx="14467748" cy="1035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688" tIns="36688" rIns="36688" bIns="36688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GB" sz="6139">
                <a:latin typeface="Product Sans"/>
              </a:rPr>
              <a:t>Other data collection continued…</a:t>
            </a:r>
          </a:p>
        </p:txBody>
      </p:sp>
      <p:sp>
        <p:nvSpPr>
          <p:cNvPr id="6" name="MRC Power Grading…">
            <a:extLst>
              <a:ext uri="{FF2B5EF4-FFF2-40B4-BE49-F238E27FC236}">
                <a16:creationId xmlns:a16="http://schemas.microsoft.com/office/drawing/2014/main" id="{C5608FC6-3263-8428-FAC5-E47063152BDC}"/>
              </a:ext>
            </a:extLst>
          </p:cNvPr>
          <p:cNvSpPr txBox="1">
            <a:spLocks/>
          </p:cNvSpPr>
          <p:nvPr/>
        </p:nvSpPr>
        <p:spPr>
          <a:xfrm>
            <a:off x="1114859" y="1814795"/>
            <a:ext cx="15055072" cy="6242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6688" tIns="36688" rIns="36688" bIns="36688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 b="1">
                <a:latin typeface="Product Sans"/>
                <a:ea typeface="Product Sans"/>
                <a:cs typeface="Product Sans"/>
                <a:sym typeface="Product Sans"/>
              </a:rPr>
              <a:t>Training Records</a:t>
            </a: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Please ensure that training records are kept for all randomising clinicians. These will be checked against participant randomisations</a:t>
            </a:r>
            <a:r>
              <a:rPr lang="en-GB" sz="4044" b="1">
                <a:latin typeface="Product Sans"/>
                <a:ea typeface="Product Sans"/>
                <a:cs typeface="Product Sans"/>
                <a:sym typeface="Product Sans"/>
              </a:rPr>
              <a:t>.</a:t>
            </a: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 b="1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 b="1">
                <a:latin typeface="Product Sans"/>
                <a:ea typeface="Product Sans"/>
                <a:cs typeface="Product Sans"/>
                <a:sym typeface="Product Sans"/>
              </a:rPr>
              <a:t>Screening Logs</a:t>
            </a: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4044">
                <a:latin typeface="Product Sans"/>
                <a:ea typeface="Product Sans"/>
                <a:cs typeface="Product Sans"/>
                <a:sym typeface="Product Sans"/>
              </a:rPr>
              <a:t>Screening logs will be requested by the trial team on a monthly basis, and can be found in the Investigator Site File</a:t>
            </a: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 b="1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82903" hangingPunct="1">
              <a:lnSpc>
                <a:spcPct val="100000"/>
              </a:lnSpc>
              <a:spcBef>
                <a:spcPts val="0"/>
              </a:spcBef>
              <a:buSzTx/>
              <a:buNone/>
              <a:defRPr sz="4779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4044" b="1">
              <a:latin typeface="Product Sans"/>
              <a:ea typeface="Product Sans"/>
              <a:cs typeface="Product Sans"/>
              <a:sym typeface="Product Sans"/>
            </a:endParaRPr>
          </a:p>
        </p:txBody>
      </p:sp>
      <p:pic>
        <p:nvPicPr>
          <p:cNvPr id="7" name="SIS Logo.png" descr="SIS Logo.png">
            <a:extLst>
              <a:ext uri="{FF2B5EF4-FFF2-40B4-BE49-F238E27FC236}">
                <a16:creationId xmlns:a16="http://schemas.microsoft.com/office/drawing/2014/main" id="{85E5940A-EF3B-2099-225E-9A31A4FA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04757702-9D27-640C-6522-EE0B8952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4473" y="8538145"/>
            <a:ext cx="3138314" cy="6513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726059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5" y="309897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b="1" kern="0" dirty="0">
                <a:latin typeface="Product Sans"/>
                <a:ea typeface="Product Sans"/>
                <a:cs typeface="Product Sans"/>
                <a:sym typeface="Product Sans"/>
              </a:rPr>
              <a:t>The research team:</a:t>
            </a:r>
          </a:p>
        </p:txBody>
      </p:sp>
      <p:sp>
        <p:nvSpPr>
          <p:cNvPr id="3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C8A70462-2652-616F-E923-8172CF700392}"/>
              </a:ext>
            </a:extLst>
          </p:cNvPr>
          <p:cNvSpPr txBox="1">
            <a:spLocks/>
          </p:cNvSpPr>
          <p:nvPr/>
        </p:nvSpPr>
        <p:spPr>
          <a:xfrm>
            <a:off x="1154967" y="2148002"/>
            <a:ext cx="7650102" cy="642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2500" lnSpcReduction="20000"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Warwick University: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Gavin Perkins – Chief Investigator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Christina Ryan– Trial Manager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Susan Arthur – Trial Co-Ordinator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Dalbir Kaur– Senior Project Manager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Imperial College London: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Mark Wilson – Chief Investigator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Lyn Morgan – Trial Manager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Sarah Fryer – Research Nurse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Emily Ashworth – Research Nurse</a:t>
            </a:r>
          </a:p>
        </p:txBody>
      </p:sp>
      <p:sp>
        <p:nvSpPr>
          <p:cNvPr id="6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8A969D4D-0871-B180-390C-3BCAF5525793}"/>
              </a:ext>
            </a:extLst>
          </p:cNvPr>
          <p:cNvSpPr txBox="1">
            <a:spLocks/>
          </p:cNvSpPr>
          <p:nvPr/>
        </p:nvSpPr>
        <p:spPr>
          <a:xfrm>
            <a:off x="8548683" y="2624579"/>
            <a:ext cx="7661136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Contact email: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</a:rPr>
              <a:t>SIS@warwick.ac.uk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sym typeface="Product Sans"/>
                <a:hlinkClick r:id="rId4"/>
              </a:rPr>
              <a:t>Sis1.imperial@nhs.net</a:t>
            </a:r>
            <a:endParaRPr lang="en-GB" sz="5900" kern="0" dirty="0">
              <a:latin typeface="Product Sans"/>
              <a:sym typeface="Product Sans"/>
            </a:endParaRP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sym typeface="Product Sans"/>
            </a:endParaRP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sym typeface="Product Sans"/>
            </a:endParaRP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3" y="980411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Summary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F700FA-1C2A-2F53-72E0-622E909970E6}"/>
              </a:ext>
            </a:extLst>
          </p:cNvPr>
          <p:cNvSpPr txBox="1"/>
          <p:nvPr/>
        </p:nvSpPr>
        <p:spPr>
          <a:xfrm>
            <a:off x="2398816" y="2871297"/>
            <a:ext cx="1333598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This is a randomised controlled trial of the clinical and cost-effectiveness of cervical spine immobilisation following blunt trauma running over three years in total.</a:t>
            </a:r>
          </a:p>
        </p:txBody>
      </p:sp>
      <p:sp>
        <p:nvSpPr>
          <p:cNvPr id="15" name="Study Design">
            <a:extLst>
              <a:ext uri="{FF2B5EF4-FFF2-40B4-BE49-F238E27FC236}">
                <a16:creationId xmlns:a16="http://schemas.microsoft.com/office/drawing/2014/main" id="{7CA3BB8C-D45A-7DC3-4BC3-8D5E06E103B3}"/>
              </a:ext>
            </a:extLst>
          </p:cNvPr>
          <p:cNvSpPr txBox="1"/>
          <p:nvPr/>
        </p:nvSpPr>
        <p:spPr>
          <a:xfrm>
            <a:off x="4403533" y="5194992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Acknowledgments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024787-1621-BC8C-676A-15AF24D58FA4}"/>
              </a:ext>
            </a:extLst>
          </p:cNvPr>
          <p:cNvSpPr txBox="1"/>
          <p:nvPr/>
        </p:nvSpPr>
        <p:spPr>
          <a:xfrm>
            <a:off x="2398816" y="6828038"/>
            <a:ext cx="1333598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>
                    <a:lumMod val="10000"/>
                  </a:schemeClr>
                </a:solidFill>
              </a:rPr>
              <a:t>Thank you to the TMG, DMC, Warwick University, Imperial College London, and all the supporting Ambulance Services and Hospitals taking part.</a:t>
            </a:r>
          </a:p>
        </p:txBody>
      </p:sp>
    </p:spTree>
    <p:extLst>
      <p:ext uri="{BB962C8B-B14F-4D97-AF65-F5344CB8AC3E}">
        <p14:creationId xmlns:p14="http://schemas.microsoft.com/office/powerpoint/2010/main" val="8608044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5" y="309897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Background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3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C8A70462-2652-616F-E923-8172CF700392}"/>
              </a:ext>
            </a:extLst>
          </p:cNvPr>
          <p:cNvSpPr txBox="1">
            <a:spLocks/>
          </p:cNvSpPr>
          <p:nvPr/>
        </p:nvSpPr>
        <p:spPr>
          <a:xfrm>
            <a:off x="1516635" y="1993622"/>
            <a:ext cx="5773800" cy="642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77500" lnSpcReduction="20000"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Traumatic spinal cord injuries occur worldwide</a:t>
            </a: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Injuries can be both life threatening and life changing </a:t>
            </a: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The mechanism can vary from road traffic collisions to falls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6EBFD-B5DD-5F7B-BA8D-7DA04FF68AF8}"/>
              </a:ext>
            </a:extLst>
          </p:cNvPr>
          <p:cNvSpPr txBox="1"/>
          <p:nvPr/>
        </p:nvSpPr>
        <p:spPr>
          <a:xfrm>
            <a:off x="8062331" y="3845004"/>
            <a:ext cx="8805552" cy="2215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4600" kern="0" dirty="0">
                <a:solidFill>
                  <a:srgbClr val="000000"/>
                </a:solidFill>
                <a:latin typeface="Product Sans"/>
              </a:rPr>
              <a:t>Globally, incidence rates vary from 8 to 246 cases per </a:t>
            </a:r>
            <a:r>
              <a:rPr lang="en-GB" sz="4600" kern="0" dirty="0">
                <a:solidFill>
                  <a:srgbClr val="000000"/>
                </a:solidFill>
                <a:latin typeface="Product Sans"/>
                <a:sym typeface="Helvetica Neue"/>
              </a:rPr>
              <a:t>million</a:t>
            </a:r>
            <a:r>
              <a:rPr lang="en-GB" sz="4600" kern="0" dirty="0">
                <a:solidFill>
                  <a:srgbClr val="000000"/>
                </a:solidFill>
                <a:latin typeface="Product Sans"/>
              </a:rPr>
              <a:t> population</a:t>
            </a:r>
          </a:p>
        </p:txBody>
      </p:sp>
    </p:spTree>
    <p:extLst>
      <p:ext uri="{BB962C8B-B14F-4D97-AF65-F5344CB8AC3E}">
        <p14:creationId xmlns:p14="http://schemas.microsoft.com/office/powerpoint/2010/main" val="27939335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5" y="309897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Background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3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C8A70462-2652-616F-E923-8172CF700392}"/>
              </a:ext>
            </a:extLst>
          </p:cNvPr>
          <p:cNvSpPr txBox="1">
            <a:spLocks/>
          </p:cNvSpPr>
          <p:nvPr/>
        </p:nvSpPr>
        <p:spPr>
          <a:xfrm>
            <a:off x="1896646" y="2159877"/>
            <a:ext cx="7116726" cy="642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92500" lnSpcReduction="10000"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Spinal immobilisation is the standard of practice for suspected spinal cord injury</a:t>
            </a: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Current spinal immobilisation practices vary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920BDC-5496-B36B-6D09-761E76A864BE}"/>
              </a:ext>
            </a:extLst>
          </p:cNvPr>
          <p:cNvSpPr txBox="1"/>
          <p:nvPr/>
        </p:nvSpPr>
        <p:spPr>
          <a:xfrm>
            <a:off x="9155876" y="1566110"/>
            <a:ext cx="7285027" cy="85561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solidFill>
                <a:schemeClr val="accent3">
                  <a:lumMod val="50000"/>
                </a:schemeClr>
              </a:solidFill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  <a:latin typeface="Product Sans"/>
                <a:ea typeface="Product Sans"/>
                <a:cs typeface="Product Sans"/>
                <a:sym typeface="Product Sans"/>
              </a:rPr>
              <a:t>The benefits of effective spinal immobilisation are: </a:t>
            </a:r>
          </a:p>
          <a:p>
            <a:pPr lvl="1" defTabSz="412750"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3600" kern="0" dirty="0">
                <a:solidFill>
                  <a:schemeClr val="accent3">
                    <a:lumMod val="50000"/>
                  </a:schemeClr>
                </a:solidFill>
                <a:latin typeface="Product Sans"/>
                <a:ea typeface="Product Sans"/>
                <a:cs typeface="Product Sans"/>
                <a:sym typeface="Product Sans"/>
              </a:rPr>
              <a:t>It reduces the risk of secondary injury and can facilitate extrication/transport</a:t>
            </a:r>
          </a:p>
          <a:p>
            <a:pPr lvl="1" defTabSz="412750"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3600" kern="0" dirty="0">
              <a:solidFill>
                <a:schemeClr val="tx1">
                  <a:lumMod val="50000"/>
                </a:schemeClr>
              </a:solidFill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3600" kern="0" dirty="0">
                <a:solidFill>
                  <a:schemeClr val="accent5">
                    <a:lumMod val="50000"/>
                  </a:schemeClr>
                </a:solidFill>
                <a:latin typeface="Product Sans"/>
                <a:ea typeface="Product Sans"/>
                <a:cs typeface="Product Sans"/>
                <a:sym typeface="Product Sans"/>
              </a:rPr>
              <a:t>The risks are:</a:t>
            </a:r>
          </a:p>
          <a:p>
            <a:pPr defTabSz="412750"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3600" kern="0" dirty="0">
                <a:solidFill>
                  <a:schemeClr val="accent5">
                    <a:lumMod val="50000"/>
                  </a:schemeClr>
                </a:solidFill>
                <a:latin typeface="Product Sans"/>
                <a:ea typeface="Product Sans"/>
                <a:cs typeface="Product Sans"/>
                <a:sym typeface="Product Sans"/>
              </a:rPr>
              <a:t>	Aspiration pneumonia, pressure sores, increased intracranial pressure and head and neck pain.</a:t>
            </a:r>
          </a:p>
          <a:p>
            <a:pPr lvl="2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3600" kern="0" dirty="0">
              <a:solidFill>
                <a:schemeClr val="tx1">
                  <a:lumMod val="50000"/>
                </a:schemeClr>
              </a:solidFill>
              <a:latin typeface="Product Sans"/>
              <a:ea typeface="Product Sans"/>
              <a:cs typeface="Product Sans"/>
              <a:sym typeface="Product Sans"/>
            </a:endParaRPr>
          </a:p>
          <a:p>
            <a:pPr lvl="2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3600" kern="0" dirty="0">
              <a:solidFill>
                <a:schemeClr val="tx1">
                  <a:lumMod val="50000"/>
                </a:schemeClr>
              </a:solidFill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</p:spTree>
    <p:extLst>
      <p:ext uri="{BB962C8B-B14F-4D97-AF65-F5344CB8AC3E}">
        <p14:creationId xmlns:p14="http://schemas.microsoft.com/office/powerpoint/2010/main" val="9694205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creenshot 2019-10-18 at 06.18.20.png" descr="Screenshot 2019-10-18 at 06.18.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5" y="1290160"/>
            <a:ext cx="4405868" cy="63597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shot 2019-10-18 at 06.19.11.png" descr="Screenshot 2019-10-18 at 06.19.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120" y="2202709"/>
            <a:ext cx="4984398" cy="7046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creenshot 2019-10-18 at 06.18.32.png" descr="Screenshot 2019-10-18 at 06.18.3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3230" y="3043253"/>
            <a:ext cx="5353561" cy="7046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shot 2019-10-18 at 06.18.46.png" descr="Screenshot 2019-10-18 at 06.18.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1345" y="3705525"/>
            <a:ext cx="5383933" cy="7915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SIS Logo.png" descr="SIS Logo.png"/>
          <p:cNvPicPr>
            <a:picLocks noChangeAspect="1"/>
          </p:cNvPicPr>
          <p:nvPr/>
        </p:nvPicPr>
        <p:blipFill>
          <a:blip r:embed="rId7"/>
          <a:srcRect r="2" b="2"/>
          <a:stretch>
            <a:fillRect/>
          </a:stretch>
        </p:blipFill>
        <p:spPr>
          <a:xfrm>
            <a:off x="15005810" y="133159"/>
            <a:ext cx="2328242" cy="2328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4" name="Why?"/>
          <p:cNvSpPr txBox="1"/>
          <p:nvPr/>
        </p:nvSpPr>
        <p:spPr>
          <a:xfrm>
            <a:off x="5469045" y="494381"/>
            <a:ext cx="6672054" cy="1118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36688" tIns="36688" rIns="36688" bIns="366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r>
              <a:rPr lang="en-GB" sz="6789"/>
              <a:t>Previous Research</a:t>
            </a:r>
            <a:endParaRPr sz="6789"/>
          </a:p>
        </p:txBody>
      </p:sp>
    </p:spTree>
    <p:extLst>
      <p:ext uri="{BB962C8B-B14F-4D97-AF65-F5344CB8AC3E}">
        <p14:creationId xmlns:p14="http://schemas.microsoft.com/office/powerpoint/2010/main" val="1751212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3" y="426414"/>
            <a:ext cx="8803068" cy="2244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Clinical Need for Research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3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C8A70462-2652-616F-E923-8172CF700392}"/>
              </a:ext>
            </a:extLst>
          </p:cNvPr>
          <p:cNvSpPr txBox="1">
            <a:spLocks/>
          </p:cNvSpPr>
          <p:nvPr/>
        </p:nvSpPr>
        <p:spPr>
          <a:xfrm>
            <a:off x="1595042" y="3266944"/>
            <a:ext cx="14420051" cy="5447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 fontScale="62500" lnSpcReduction="20000"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Triple Immobilisation perceived to cause harm (aspiration pneumonia, pressure sores, raised ICP, discomfort)​</a:t>
            </a: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However, failure to protect c-spine resulting in neurological deterioration is devastating for patient and has significant medico-legal cost​</a:t>
            </a: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Considerable difference in clinician opinion demonstrated​</a:t>
            </a: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Considerable patient interest (immobilisation complications are temporary, spinal injury is permanent)</a:t>
            </a:r>
          </a:p>
        </p:txBody>
      </p:sp>
    </p:spTree>
    <p:extLst>
      <p:ext uri="{BB962C8B-B14F-4D97-AF65-F5344CB8AC3E}">
        <p14:creationId xmlns:p14="http://schemas.microsoft.com/office/powerpoint/2010/main" val="3900634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5" y="309897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Aim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sp>
        <p:nvSpPr>
          <p:cNvPr id="3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C8A70462-2652-616F-E923-8172CF700392}"/>
              </a:ext>
            </a:extLst>
          </p:cNvPr>
          <p:cNvSpPr txBox="1">
            <a:spLocks/>
          </p:cNvSpPr>
          <p:nvPr/>
        </p:nvSpPr>
        <p:spPr>
          <a:xfrm>
            <a:off x="2040368" y="1983448"/>
            <a:ext cx="13529401" cy="642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dirty="0"/>
              <a:t>To determine whether movement minimisation is deemed non-inferior compared to triple immobilisation in relation to functional outcome at hospital discharge</a:t>
            </a: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</p:spTree>
    <p:extLst>
      <p:ext uri="{BB962C8B-B14F-4D97-AF65-F5344CB8AC3E}">
        <p14:creationId xmlns:p14="http://schemas.microsoft.com/office/powerpoint/2010/main" val="26557600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1" y="309897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Design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C6654C8-7868-933F-2DAE-EE02DDF85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7438113"/>
              </p:ext>
            </p:extLst>
          </p:nvPr>
        </p:nvGraphicFramePr>
        <p:xfrm>
          <a:off x="2631045" y="3669957"/>
          <a:ext cx="12348043" cy="447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2">
            <a:extLst>
              <a:ext uri="{FF2B5EF4-FFF2-40B4-BE49-F238E27FC236}">
                <a16:creationId xmlns:a16="http://schemas.microsoft.com/office/drawing/2014/main" id="{EF27A85E-B567-46FB-E4C5-7B6286171162}"/>
              </a:ext>
            </a:extLst>
          </p:cNvPr>
          <p:cNvSpPr txBox="1"/>
          <p:nvPr/>
        </p:nvSpPr>
        <p:spPr>
          <a:xfrm>
            <a:off x="2338470" y="2226761"/>
            <a:ext cx="328972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Ambulance service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FF74264-E3E4-247E-B7DA-FA31DE06D4D0}"/>
              </a:ext>
            </a:extLst>
          </p:cNvPr>
          <p:cNvSpPr txBox="1"/>
          <p:nvPr/>
        </p:nvSpPr>
        <p:spPr>
          <a:xfrm>
            <a:off x="7275963" y="2237066"/>
            <a:ext cx="305820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Trauma Centre/Unit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D5FAC181-9E5D-2A03-49EF-60BF5A4C7ADE}"/>
              </a:ext>
            </a:extLst>
          </p:cNvPr>
          <p:cNvSpPr txBox="1"/>
          <p:nvPr/>
        </p:nvSpPr>
        <p:spPr>
          <a:xfrm>
            <a:off x="11240562" y="2226761"/>
            <a:ext cx="403110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0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Imperial Research Staff</a:t>
            </a:r>
          </a:p>
        </p:txBody>
      </p:sp>
    </p:spTree>
    <p:extLst>
      <p:ext uri="{BB962C8B-B14F-4D97-AF65-F5344CB8AC3E}">
        <p14:creationId xmlns:p14="http://schemas.microsoft.com/office/powerpoint/2010/main" val="7789456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IS Logo.png" descr="SIS Logo.png"/>
          <p:cNvPicPr>
            <a:picLocks noChangeAspect="1"/>
          </p:cNvPicPr>
          <p:nvPr/>
        </p:nvPicPr>
        <p:blipFill>
          <a:blip r:embed="rId2"/>
          <a:srcRect r="2" b="2"/>
          <a:stretch>
            <a:fillRect/>
          </a:stretch>
        </p:blipFill>
        <p:spPr>
          <a:xfrm>
            <a:off x="15271668" y="95281"/>
            <a:ext cx="2338470" cy="2338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1"/>
                </a:lnTo>
                <a:lnTo>
                  <a:pt x="0" y="21600"/>
                </a:lnTo>
                <a:lnTo>
                  <a:pt x="10801" y="21600"/>
                </a:lnTo>
                <a:lnTo>
                  <a:pt x="21600" y="21600"/>
                </a:lnTo>
                <a:lnTo>
                  <a:pt x="21600" y="10801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  <a:moveTo>
                  <a:pt x="1170" y="1319"/>
                </a:moveTo>
                <a:lnTo>
                  <a:pt x="10932" y="1319"/>
                </a:lnTo>
                <a:lnTo>
                  <a:pt x="20691" y="1319"/>
                </a:lnTo>
                <a:lnTo>
                  <a:pt x="20691" y="11059"/>
                </a:lnTo>
                <a:lnTo>
                  <a:pt x="20691" y="20802"/>
                </a:lnTo>
                <a:lnTo>
                  <a:pt x="10940" y="20810"/>
                </a:lnTo>
                <a:cubicBezTo>
                  <a:pt x="3158" y="20818"/>
                  <a:pt x="1184" y="20810"/>
                  <a:pt x="1170" y="20773"/>
                </a:cubicBezTo>
                <a:cubicBezTo>
                  <a:pt x="1160" y="20747"/>
                  <a:pt x="1157" y="16359"/>
                  <a:pt x="1162" y="11022"/>
                </a:cubicBezTo>
                <a:lnTo>
                  <a:pt x="1170" y="1319"/>
                </a:lnTo>
                <a:close/>
                <a:moveTo>
                  <a:pt x="8078" y="2167"/>
                </a:moveTo>
                <a:cubicBezTo>
                  <a:pt x="7879" y="2153"/>
                  <a:pt x="7818" y="2165"/>
                  <a:pt x="7613" y="2263"/>
                </a:cubicBezTo>
                <a:cubicBezTo>
                  <a:pt x="7328" y="2399"/>
                  <a:pt x="7131" y="2582"/>
                  <a:pt x="7007" y="2827"/>
                </a:cubicBezTo>
                <a:cubicBezTo>
                  <a:pt x="6931" y="2976"/>
                  <a:pt x="6916" y="3063"/>
                  <a:pt x="6916" y="3305"/>
                </a:cubicBezTo>
                <a:cubicBezTo>
                  <a:pt x="6916" y="3468"/>
                  <a:pt x="6902" y="3611"/>
                  <a:pt x="6884" y="3622"/>
                </a:cubicBezTo>
                <a:cubicBezTo>
                  <a:pt x="6867" y="3632"/>
                  <a:pt x="6761" y="3623"/>
                  <a:pt x="6650" y="3603"/>
                </a:cubicBezTo>
                <a:cubicBezTo>
                  <a:pt x="6540" y="3583"/>
                  <a:pt x="6308" y="3546"/>
                  <a:pt x="6135" y="3518"/>
                </a:cubicBezTo>
                <a:cubicBezTo>
                  <a:pt x="5961" y="3490"/>
                  <a:pt x="5700" y="3443"/>
                  <a:pt x="5555" y="3417"/>
                </a:cubicBezTo>
                <a:cubicBezTo>
                  <a:pt x="5322" y="3374"/>
                  <a:pt x="5271" y="3378"/>
                  <a:pt x="5095" y="3436"/>
                </a:cubicBezTo>
                <a:cubicBezTo>
                  <a:pt x="4628" y="3588"/>
                  <a:pt x="4486" y="3804"/>
                  <a:pt x="4385" y="4523"/>
                </a:cubicBezTo>
                <a:cubicBezTo>
                  <a:pt x="4319" y="4988"/>
                  <a:pt x="4317" y="5054"/>
                  <a:pt x="4366" y="5225"/>
                </a:cubicBezTo>
                <a:cubicBezTo>
                  <a:pt x="4443" y="5489"/>
                  <a:pt x="4601" y="5688"/>
                  <a:pt x="4832" y="5813"/>
                </a:cubicBezTo>
                <a:cubicBezTo>
                  <a:pt x="5024" y="5917"/>
                  <a:pt x="5046" y="5923"/>
                  <a:pt x="5813" y="5954"/>
                </a:cubicBezTo>
                <a:cubicBezTo>
                  <a:pt x="6735" y="5991"/>
                  <a:pt x="7025" y="6009"/>
                  <a:pt x="7047" y="6031"/>
                </a:cubicBezTo>
                <a:cubicBezTo>
                  <a:pt x="7055" y="6040"/>
                  <a:pt x="7045" y="6138"/>
                  <a:pt x="7025" y="6249"/>
                </a:cubicBezTo>
                <a:cubicBezTo>
                  <a:pt x="6865" y="7158"/>
                  <a:pt x="6847" y="7714"/>
                  <a:pt x="6967" y="7898"/>
                </a:cubicBezTo>
                <a:cubicBezTo>
                  <a:pt x="7041" y="8011"/>
                  <a:pt x="7043" y="8079"/>
                  <a:pt x="6972" y="8280"/>
                </a:cubicBezTo>
                <a:cubicBezTo>
                  <a:pt x="6942" y="8367"/>
                  <a:pt x="6907" y="8585"/>
                  <a:pt x="6898" y="8764"/>
                </a:cubicBezTo>
                <a:cubicBezTo>
                  <a:pt x="6877" y="9142"/>
                  <a:pt x="6886" y="9135"/>
                  <a:pt x="6515" y="9070"/>
                </a:cubicBezTo>
                <a:cubicBezTo>
                  <a:pt x="5346" y="8866"/>
                  <a:pt x="5235" y="8857"/>
                  <a:pt x="5018" y="8951"/>
                </a:cubicBezTo>
                <a:cubicBezTo>
                  <a:pt x="4791" y="9048"/>
                  <a:pt x="4622" y="9198"/>
                  <a:pt x="4528" y="9381"/>
                </a:cubicBezTo>
                <a:cubicBezTo>
                  <a:pt x="4438" y="9558"/>
                  <a:pt x="4305" y="10430"/>
                  <a:pt x="4340" y="10610"/>
                </a:cubicBezTo>
                <a:cubicBezTo>
                  <a:pt x="4427" y="11055"/>
                  <a:pt x="4750" y="11366"/>
                  <a:pt x="5164" y="11402"/>
                </a:cubicBezTo>
                <a:cubicBezTo>
                  <a:pt x="5278" y="11412"/>
                  <a:pt x="5749" y="11440"/>
                  <a:pt x="6209" y="11463"/>
                </a:cubicBezTo>
                <a:lnTo>
                  <a:pt x="7044" y="11506"/>
                </a:lnTo>
                <a:lnTo>
                  <a:pt x="7036" y="11636"/>
                </a:lnTo>
                <a:cubicBezTo>
                  <a:pt x="7031" y="11708"/>
                  <a:pt x="7001" y="11909"/>
                  <a:pt x="6967" y="12083"/>
                </a:cubicBezTo>
                <a:cubicBezTo>
                  <a:pt x="6933" y="12257"/>
                  <a:pt x="6903" y="12592"/>
                  <a:pt x="6900" y="12828"/>
                </a:cubicBezTo>
                <a:cubicBezTo>
                  <a:pt x="6897" y="13203"/>
                  <a:pt x="6907" y="13274"/>
                  <a:pt x="6980" y="13410"/>
                </a:cubicBezTo>
                <a:lnTo>
                  <a:pt x="7063" y="13564"/>
                </a:lnTo>
                <a:lnTo>
                  <a:pt x="6985" y="13737"/>
                </a:lnTo>
                <a:cubicBezTo>
                  <a:pt x="6936" y="13848"/>
                  <a:pt x="6901" y="14028"/>
                  <a:pt x="6887" y="14245"/>
                </a:cubicBezTo>
                <a:cubicBezTo>
                  <a:pt x="6875" y="14438"/>
                  <a:pt x="6850" y="14587"/>
                  <a:pt x="6826" y="14596"/>
                </a:cubicBezTo>
                <a:cubicBezTo>
                  <a:pt x="6803" y="14605"/>
                  <a:pt x="6643" y="14587"/>
                  <a:pt x="6470" y="14556"/>
                </a:cubicBezTo>
                <a:cubicBezTo>
                  <a:pt x="5348" y="14354"/>
                  <a:pt x="5102" y="14352"/>
                  <a:pt x="4810" y="14551"/>
                </a:cubicBezTo>
                <a:cubicBezTo>
                  <a:pt x="4561" y="14720"/>
                  <a:pt x="4469" y="14920"/>
                  <a:pt x="4385" y="15489"/>
                </a:cubicBezTo>
                <a:cubicBezTo>
                  <a:pt x="4315" y="15967"/>
                  <a:pt x="4314" y="16008"/>
                  <a:pt x="4372" y="16213"/>
                </a:cubicBezTo>
                <a:cubicBezTo>
                  <a:pt x="4443" y="16468"/>
                  <a:pt x="4627" y="16700"/>
                  <a:pt x="4845" y="16811"/>
                </a:cubicBezTo>
                <a:cubicBezTo>
                  <a:pt x="4969" y="16874"/>
                  <a:pt x="5106" y="16895"/>
                  <a:pt x="5592" y="16923"/>
                </a:cubicBezTo>
                <a:cubicBezTo>
                  <a:pt x="5920" y="16941"/>
                  <a:pt x="6383" y="16969"/>
                  <a:pt x="6619" y="16984"/>
                </a:cubicBezTo>
                <a:lnTo>
                  <a:pt x="7044" y="17008"/>
                </a:lnTo>
                <a:lnTo>
                  <a:pt x="7036" y="17138"/>
                </a:lnTo>
                <a:cubicBezTo>
                  <a:pt x="7031" y="17210"/>
                  <a:pt x="6999" y="17411"/>
                  <a:pt x="6964" y="17585"/>
                </a:cubicBezTo>
                <a:cubicBezTo>
                  <a:pt x="6930" y="17759"/>
                  <a:pt x="6902" y="18093"/>
                  <a:pt x="6900" y="18329"/>
                </a:cubicBezTo>
                <a:cubicBezTo>
                  <a:pt x="6898" y="18730"/>
                  <a:pt x="6902" y="18767"/>
                  <a:pt x="6996" y="18928"/>
                </a:cubicBezTo>
                <a:cubicBezTo>
                  <a:pt x="7115" y="19131"/>
                  <a:pt x="7310" y="19310"/>
                  <a:pt x="7501" y="19393"/>
                </a:cubicBezTo>
                <a:cubicBezTo>
                  <a:pt x="7882" y="19558"/>
                  <a:pt x="9092" y="19829"/>
                  <a:pt x="9740" y="19893"/>
                </a:cubicBezTo>
                <a:cubicBezTo>
                  <a:pt x="9975" y="19916"/>
                  <a:pt x="10177" y="19941"/>
                  <a:pt x="10187" y="19951"/>
                </a:cubicBezTo>
                <a:cubicBezTo>
                  <a:pt x="10221" y="19984"/>
                  <a:pt x="11797" y="19938"/>
                  <a:pt x="12176" y="19893"/>
                </a:cubicBezTo>
                <a:cubicBezTo>
                  <a:pt x="12554" y="19848"/>
                  <a:pt x="13272" y="19713"/>
                  <a:pt x="13644" y="19616"/>
                </a:cubicBezTo>
                <a:cubicBezTo>
                  <a:pt x="14457" y="19404"/>
                  <a:pt x="14690" y="19270"/>
                  <a:pt x="14883" y="18909"/>
                </a:cubicBezTo>
                <a:cubicBezTo>
                  <a:pt x="14955" y="18775"/>
                  <a:pt x="14963" y="18703"/>
                  <a:pt x="14960" y="18329"/>
                </a:cubicBezTo>
                <a:cubicBezTo>
                  <a:pt x="14958" y="18093"/>
                  <a:pt x="14931" y="17759"/>
                  <a:pt x="14896" y="17585"/>
                </a:cubicBezTo>
                <a:cubicBezTo>
                  <a:pt x="14862" y="17411"/>
                  <a:pt x="14829" y="17212"/>
                  <a:pt x="14825" y="17141"/>
                </a:cubicBezTo>
                <a:lnTo>
                  <a:pt x="14817" y="17010"/>
                </a:lnTo>
                <a:lnTo>
                  <a:pt x="15838" y="16952"/>
                </a:lnTo>
                <a:cubicBezTo>
                  <a:pt x="16961" y="16887"/>
                  <a:pt x="16997" y="16879"/>
                  <a:pt x="17263" y="16625"/>
                </a:cubicBezTo>
                <a:cubicBezTo>
                  <a:pt x="17366" y="16526"/>
                  <a:pt x="17424" y="16424"/>
                  <a:pt x="17478" y="16245"/>
                </a:cubicBezTo>
                <a:cubicBezTo>
                  <a:pt x="17550" y="16010"/>
                  <a:pt x="17550" y="15981"/>
                  <a:pt x="17494" y="15638"/>
                </a:cubicBezTo>
                <a:cubicBezTo>
                  <a:pt x="17463" y="15441"/>
                  <a:pt x="17436" y="15238"/>
                  <a:pt x="17436" y="15184"/>
                </a:cubicBezTo>
                <a:cubicBezTo>
                  <a:pt x="17436" y="14890"/>
                  <a:pt x="17079" y="14495"/>
                  <a:pt x="16744" y="14420"/>
                </a:cubicBezTo>
                <a:cubicBezTo>
                  <a:pt x="16535" y="14374"/>
                  <a:pt x="16349" y="14394"/>
                  <a:pt x="15396" y="14556"/>
                </a:cubicBezTo>
                <a:cubicBezTo>
                  <a:pt x="15204" y="14589"/>
                  <a:pt x="15022" y="14607"/>
                  <a:pt x="14995" y="14596"/>
                </a:cubicBezTo>
                <a:cubicBezTo>
                  <a:pt x="14958" y="14582"/>
                  <a:pt x="14947" y="14496"/>
                  <a:pt x="14947" y="14285"/>
                </a:cubicBezTo>
                <a:cubicBezTo>
                  <a:pt x="14947" y="14046"/>
                  <a:pt x="14927" y="13958"/>
                  <a:pt x="14851" y="13809"/>
                </a:cubicBezTo>
                <a:lnTo>
                  <a:pt x="14758" y="13625"/>
                </a:lnTo>
                <a:lnTo>
                  <a:pt x="14862" y="13439"/>
                </a:lnTo>
                <a:cubicBezTo>
                  <a:pt x="14958" y="13265"/>
                  <a:pt x="14964" y="13228"/>
                  <a:pt x="14960" y="12828"/>
                </a:cubicBezTo>
                <a:cubicBezTo>
                  <a:pt x="14958" y="12592"/>
                  <a:pt x="14928" y="12257"/>
                  <a:pt x="14894" y="12083"/>
                </a:cubicBezTo>
                <a:cubicBezTo>
                  <a:pt x="14860" y="11909"/>
                  <a:pt x="14829" y="11708"/>
                  <a:pt x="14825" y="11636"/>
                </a:cubicBezTo>
                <a:lnTo>
                  <a:pt x="14817" y="11506"/>
                </a:lnTo>
                <a:lnTo>
                  <a:pt x="15670" y="11463"/>
                </a:lnTo>
                <a:cubicBezTo>
                  <a:pt x="16843" y="11404"/>
                  <a:pt x="16881" y="11399"/>
                  <a:pt x="17069" y="11283"/>
                </a:cubicBezTo>
                <a:cubicBezTo>
                  <a:pt x="17296" y="11142"/>
                  <a:pt x="17386" y="11021"/>
                  <a:pt x="17473" y="10748"/>
                </a:cubicBezTo>
                <a:cubicBezTo>
                  <a:pt x="17548" y="10512"/>
                  <a:pt x="17548" y="10511"/>
                  <a:pt x="17476" y="10017"/>
                </a:cubicBezTo>
                <a:cubicBezTo>
                  <a:pt x="17375" y="9332"/>
                  <a:pt x="17259" y="9130"/>
                  <a:pt x="16861" y="8959"/>
                </a:cubicBezTo>
                <a:cubicBezTo>
                  <a:pt x="16621" y="8854"/>
                  <a:pt x="16521" y="8863"/>
                  <a:pt x="15330" y="9073"/>
                </a:cubicBezTo>
                <a:cubicBezTo>
                  <a:pt x="14955" y="9139"/>
                  <a:pt x="14944" y="9133"/>
                  <a:pt x="14944" y="8786"/>
                </a:cubicBezTo>
                <a:cubicBezTo>
                  <a:pt x="14944" y="8551"/>
                  <a:pt x="14929" y="8461"/>
                  <a:pt x="14854" y="8312"/>
                </a:cubicBezTo>
                <a:lnTo>
                  <a:pt x="14761" y="8129"/>
                </a:lnTo>
                <a:lnTo>
                  <a:pt x="14859" y="7961"/>
                </a:lnTo>
                <a:cubicBezTo>
                  <a:pt x="15019" y="7689"/>
                  <a:pt x="15012" y="7255"/>
                  <a:pt x="14835" y="6249"/>
                </a:cubicBezTo>
                <a:cubicBezTo>
                  <a:pt x="14816" y="6138"/>
                  <a:pt x="14804" y="6038"/>
                  <a:pt x="14811" y="6031"/>
                </a:cubicBezTo>
                <a:cubicBezTo>
                  <a:pt x="14828" y="6014"/>
                  <a:pt x="15215" y="5992"/>
                  <a:pt x="16117" y="5954"/>
                </a:cubicBezTo>
                <a:cubicBezTo>
                  <a:pt x="16778" y="5925"/>
                  <a:pt x="16835" y="5917"/>
                  <a:pt x="17018" y="5823"/>
                </a:cubicBezTo>
                <a:cubicBezTo>
                  <a:pt x="17249" y="5706"/>
                  <a:pt x="17414" y="5496"/>
                  <a:pt x="17494" y="5220"/>
                </a:cubicBezTo>
                <a:cubicBezTo>
                  <a:pt x="17546" y="5042"/>
                  <a:pt x="17544" y="4986"/>
                  <a:pt x="17476" y="4518"/>
                </a:cubicBezTo>
                <a:cubicBezTo>
                  <a:pt x="17388" y="3918"/>
                  <a:pt x="17305" y="3737"/>
                  <a:pt x="17034" y="3566"/>
                </a:cubicBezTo>
                <a:cubicBezTo>
                  <a:pt x="16769" y="3398"/>
                  <a:pt x="16609" y="3365"/>
                  <a:pt x="16303" y="3420"/>
                </a:cubicBezTo>
                <a:cubicBezTo>
                  <a:pt x="15278" y="3601"/>
                  <a:pt x="15010" y="3643"/>
                  <a:pt x="14976" y="3622"/>
                </a:cubicBezTo>
                <a:cubicBezTo>
                  <a:pt x="14960" y="3612"/>
                  <a:pt x="14944" y="3473"/>
                  <a:pt x="14944" y="3316"/>
                </a:cubicBezTo>
                <a:cubicBezTo>
                  <a:pt x="14944" y="2822"/>
                  <a:pt x="14739" y="2508"/>
                  <a:pt x="14263" y="2274"/>
                </a:cubicBezTo>
                <a:cubicBezTo>
                  <a:pt x="14041" y="2164"/>
                  <a:pt x="13987" y="2153"/>
                  <a:pt x="13782" y="2167"/>
                </a:cubicBezTo>
                <a:cubicBezTo>
                  <a:pt x="13655" y="2176"/>
                  <a:pt x="13383" y="2226"/>
                  <a:pt x="13179" y="2279"/>
                </a:cubicBezTo>
                <a:cubicBezTo>
                  <a:pt x="12599" y="2428"/>
                  <a:pt x="12264" y="2483"/>
                  <a:pt x="11572" y="2547"/>
                </a:cubicBezTo>
                <a:cubicBezTo>
                  <a:pt x="10982" y="2603"/>
                  <a:pt x="10878" y="2603"/>
                  <a:pt x="10288" y="2547"/>
                </a:cubicBezTo>
                <a:cubicBezTo>
                  <a:pt x="9596" y="2483"/>
                  <a:pt x="9262" y="2428"/>
                  <a:pt x="8682" y="2279"/>
                </a:cubicBezTo>
                <a:cubicBezTo>
                  <a:pt x="8478" y="2226"/>
                  <a:pt x="8205" y="2176"/>
                  <a:pt x="8078" y="21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7059" y="8714189"/>
            <a:ext cx="4249218" cy="88191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tudy Design">
            <a:extLst>
              <a:ext uri="{FF2B5EF4-FFF2-40B4-BE49-F238E27FC236}">
                <a16:creationId xmlns:a16="http://schemas.microsoft.com/office/drawing/2014/main" id="{64831A21-9BCA-8B56-DF1C-70ABC740EDFB}"/>
              </a:ext>
            </a:extLst>
          </p:cNvPr>
          <p:cNvSpPr txBox="1"/>
          <p:nvPr/>
        </p:nvSpPr>
        <p:spPr>
          <a:xfrm>
            <a:off x="4403535" y="309897"/>
            <a:ext cx="8803068" cy="113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>
              <a:defRPr sz="9400" b="1">
                <a:solidFill>
                  <a:srgbClr val="000000"/>
                </a:solidFill>
                <a:latin typeface="Product Sans"/>
                <a:ea typeface="Product Sans"/>
                <a:cs typeface="Product Sans"/>
                <a:sym typeface="Product Sans"/>
              </a:defRPr>
            </a:lvl1pPr>
          </a:lstStyle>
          <a:p>
            <a:pPr algn="ctr" defTabSz="514299"/>
            <a:r>
              <a:rPr lang="en-GB" sz="7200" kern="0" dirty="0"/>
              <a:t>Timeline</a:t>
            </a:r>
            <a:endParaRPr lang="en-GB" sz="7200" b="1" kern="0" dirty="0">
              <a:latin typeface="Product Sans"/>
              <a:ea typeface="Product Sans"/>
              <a:cs typeface="Product Sans"/>
              <a:sym typeface="Product San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48BF1AB-E20F-8CAD-F495-BAFF20F6C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157561"/>
              </p:ext>
            </p:extLst>
          </p:nvPr>
        </p:nvGraphicFramePr>
        <p:xfrm>
          <a:off x="-1191075" y="2045384"/>
          <a:ext cx="10804631" cy="6944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andomised prospective study of Standard Triple Immobilisation vs Movement Minimisation following blunt trauma…">
            <a:extLst>
              <a:ext uri="{FF2B5EF4-FFF2-40B4-BE49-F238E27FC236}">
                <a16:creationId xmlns:a16="http://schemas.microsoft.com/office/drawing/2014/main" id="{4AA654A5-AAE0-1766-FE17-868E30530C6B}"/>
              </a:ext>
            </a:extLst>
          </p:cNvPr>
          <p:cNvSpPr txBox="1">
            <a:spLocks/>
          </p:cNvSpPr>
          <p:nvPr/>
        </p:nvSpPr>
        <p:spPr>
          <a:xfrm>
            <a:off x="7939456" y="2433753"/>
            <a:ext cx="8501447" cy="642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171433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3428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5142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6857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857166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028599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200032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371464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1542898" marR="0" indent="-171433" algn="l" defTabSz="685715" rtl="0" latinLnBrk="0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35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dirty="0"/>
              <a:t>The study will last for 3 years in total from first recruitment to last follow-up</a:t>
            </a: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endParaRPr lang="en-GB" sz="5900" kern="0" dirty="0">
              <a:latin typeface="Product Sans"/>
              <a:ea typeface="Product Sans"/>
              <a:cs typeface="Product Sans"/>
              <a:sym typeface="Product Sans"/>
            </a:endParaRPr>
          </a:p>
          <a:p>
            <a:pPr marL="0" indent="0" defTabSz="412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00000"/>
              <a:buNone/>
              <a:defRPr sz="5900">
                <a:latin typeface="Product Sans"/>
                <a:ea typeface="Product Sans"/>
                <a:cs typeface="Product Sans"/>
                <a:sym typeface="Product Sans"/>
              </a:defRPr>
            </a:pPr>
            <a:r>
              <a:rPr lang="en-GB" sz="5900" kern="0" dirty="0">
                <a:latin typeface="Product Sans"/>
                <a:ea typeface="Product Sans"/>
                <a:cs typeface="Product Sans"/>
                <a:sym typeface="Product Sans"/>
              </a:rPr>
              <a:t>Approx end date May 2026</a:t>
            </a:r>
          </a:p>
        </p:txBody>
      </p:sp>
    </p:spTree>
    <p:extLst>
      <p:ext uri="{BB962C8B-B14F-4D97-AF65-F5344CB8AC3E}">
        <p14:creationId xmlns:p14="http://schemas.microsoft.com/office/powerpoint/2010/main" val="25575732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7476f1-af17-47bd-9a56-7ff1804282b5" xsi:nil="true"/>
    <lcf76f155ced4ddcb4097134ff3c332f xmlns="c6ec14ea-94ae-44d5-a18a-d14bdd8d8d6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5CE745C77A0F4F8CD2FD19AF073931" ma:contentTypeVersion="16" ma:contentTypeDescription="Create a new document." ma:contentTypeScope="" ma:versionID="dca28cd3aec0a739e0f712b1145ca01a">
  <xsd:schema xmlns:xsd="http://www.w3.org/2001/XMLSchema" xmlns:xs="http://www.w3.org/2001/XMLSchema" xmlns:p="http://schemas.microsoft.com/office/2006/metadata/properties" xmlns:ns2="c6ec14ea-94ae-44d5-a18a-d14bdd8d8d64" xmlns:ns3="877476f1-af17-47bd-9a56-7ff1804282b5" targetNamespace="http://schemas.microsoft.com/office/2006/metadata/properties" ma:root="true" ma:fieldsID="53c0e03735d5863a23dfc31c427f6fba" ns2:_="" ns3:_="">
    <xsd:import namespace="c6ec14ea-94ae-44d5-a18a-d14bdd8d8d64"/>
    <xsd:import namespace="877476f1-af17-47bd-9a56-7ff180428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ec14ea-94ae-44d5-a18a-d14bdd8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5cd427-a42c-44c8-816a-2405638e2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476f1-af17-47bd-9a56-7ff1804282b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735097-9914-487f-aa09-bdc6150a3ad8}" ma:internalName="TaxCatchAll" ma:showField="CatchAllData" ma:web="877476f1-af17-47bd-9a56-7ff1804282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534ACC-431E-4060-803B-6EA7C29AE117}">
  <ds:schemaRefs>
    <ds:schemaRef ds:uri="http://purl.org/dc/terms/"/>
    <ds:schemaRef ds:uri="http://schemas.microsoft.com/office/2006/metadata/properties"/>
    <ds:schemaRef ds:uri="877476f1-af17-47bd-9a56-7ff1804282b5"/>
    <ds:schemaRef ds:uri="http://schemas.microsoft.com/office/2006/documentManagement/types"/>
    <ds:schemaRef ds:uri="http://purl.org/dc/elements/1.1/"/>
    <ds:schemaRef ds:uri="c6ec14ea-94ae-44d5-a18a-d14bdd8d8d6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A20454E-CC54-4F9A-9E19-92F919A301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78300-C561-4164-A1BC-8B6BE7CD050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342</TotalTime>
  <Words>597</Words>
  <Application>Microsoft Office PowerPoint</Application>
  <PresentationFormat>Custom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21_BasicWhite</vt:lpstr>
      <vt:lpstr>22_BasicWhite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Deferred consent and assent</vt:lpstr>
      <vt:lpstr>Randomisation</vt:lpstr>
      <vt:lpstr>PowerPoint Presentation</vt:lpstr>
      <vt:lpstr>Post Randomisation Documentation</vt:lpstr>
      <vt:lpstr>PowerPoint Presentation</vt:lpstr>
      <vt:lpstr>Neurological Assessment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Ashworth</dc:creator>
  <cp:lastModifiedBy>Ryan, Christina</cp:lastModifiedBy>
  <cp:revision>22</cp:revision>
  <dcterms:created xsi:type="dcterms:W3CDTF">2023-04-13T08:57:41Z</dcterms:created>
  <dcterms:modified xsi:type="dcterms:W3CDTF">2023-08-02T09:48:22Z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0x010100515CE745C77A0F4F8CD2FD19AF073931</vt:lpwstr>
  </property>
  <property fmtid="{D5CDD505-2E9C-101B-9397-08002B2CF9AE}" pid="3" name="MediaServiceImageTags">
    <vt:lpwstr/>
  </property>
</Properties>
</file>