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19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03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60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02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7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59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9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19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01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27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19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57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EB474-3208-4508-97CC-C356008309B8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BFCD6-7A4F-407D-AEA0-5803B1453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bg1"/>
            </a:gs>
            <a:gs pos="17000">
              <a:schemeClr val="bg1"/>
            </a:gs>
            <a:gs pos="28000">
              <a:schemeClr val="accent1">
                <a:lumMod val="20000"/>
                <a:lumOff val="80000"/>
              </a:schemeClr>
            </a:gs>
            <a:gs pos="67000">
              <a:schemeClr val="accent1">
                <a:lumMod val="20000"/>
                <a:lumOff val="80000"/>
              </a:schemeClr>
            </a:gs>
            <a:gs pos="0">
              <a:schemeClr val="bg1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E0790EC-64BD-7483-3097-0A3324561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022" y="11894854"/>
            <a:ext cx="2966936" cy="61577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BF4A7F5F-F902-BAEE-D988-443FE7FAD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599" y="290967"/>
            <a:ext cx="2033359" cy="52586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217503BC-D82F-0A5E-54A9-2412D9E54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862"/>
            <a:ext cx="1829537" cy="162435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D3D69C4-CB26-CCBB-5E79-8E7AD1363C1A}"/>
              </a:ext>
            </a:extLst>
          </p:cNvPr>
          <p:cNvGrpSpPr/>
          <p:nvPr/>
        </p:nvGrpSpPr>
        <p:grpSpPr>
          <a:xfrm>
            <a:off x="1352209" y="705387"/>
            <a:ext cx="9507815" cy="3230446"/>
            <a:chOff x="-272375" y="2237361"/>
            <a:chExt cx="9507815" cy="3230446"/>
          </a:xfrm>
        </p:grpSpPr>
        <p:pic>
          <p:nvPicPr>
            <p:cNvPr id="4" name="SIS Logo.png" descr="SIS Logo.png">
              <a:extLst>
                <a:ext uri="{FF2B5EF4-FFF2-40B4-BE49-F238E27FC236}">
                  <a16:creationId xmlns:a16="http://schemas.microsoft.com/office/drawing/2014/main" id="{0743C4B1-F558-6562-6971-2C2668987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-272375" y="2237361"/>
              <a:ext cx="3230446" cy="323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0800"/>
                  </a:lnTo>
                  <a:lnTo>
                    <a:pt x="0" y="21600"/>
                  </a:lnTo>
                  <a:lnTo>
                    <a:pt x="10800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0"/>
                  </a:lnTo>
                  <a:lnTo>
                    <a:pt x="10800" y="0"/>
                  </a:lnTo>
                  <a:lnTo>
                    <a:pt x="0" y="0"/>
                  </a:lnTo>
                  <a:close/>
                  <a:moveTo>
                    <a:pt x="1171" y="1320"/>
                  </a:moveTo>
                  <a:lnTo>
                    <a:pt x="10930" y="1320"/>
                  </a:lnTo>
                  <a:lnTo>
                    <a:pt x="20689" y="1320"/>
                  </a:lnTo>
                  <a:lnTo>
                    <a:pt x="20689" y="11060"/>
                  </a:lnTo>
                  <a:lnTo>
                    <a:pt x="20689" y="20801"/>
                  </a:lnTo>
                  <a:lnTo>
                    <a:pt x="10939" y="20810"/>
                  </a:lnTo>
                  <a:cubicBezTo>
                    <a:pt x="3157" y="20817"/>
                    <a:pt x="1184" y="20810"/>
                    <a:pt x="1170" y="20773"/>
                  </a:cubicBezTo>
                  <a:cubicBezTo>
                    <a:pt x="1160" y="20748"/>
                    <a:pt x="1156" y="16360"/>
                    <a:pt x="1162" y="11023"/>
                  </a:cubicBezTo>
                  <a:lnTo>
                    <a:pt x="1171" y="1320"/>
                  </a:lnTo>
                  <a:close/>
                  <a:moveTo>
                    <a:pt x="7952" y="2162"/>
                  </a:moveTo>
                  <a:cubicBezTo>
                    <a:pt x="7840" y="2164"/>
                    <a:pt x="7766" y="2190"/>
                    <a:pt x="7612" y="2263"/>
                  </a:cubicBezTo>
                  <a:cubicBezTo>
                    <a:pt x="7327" y="2399"/>
                    <a:pt x="7131" y="2582"/>
                    <a:pt x="7007" y="2827"/>
                  </a:cubicBezTo>
                  <a:cubicBezTo>
                    <a:pt x="6932" y="2976"/>
                    <a:pt x="6915" y="3063"/>
                    <a:pt x="6915" y="3305"/>
                  </a:cubicBezTo>
                  <a:cubicBezTo>
                    <a:pt x="6915" y="3469"/>
                    <a:pt x="6900" y="3611"/>
                    <a:pt x="6883" y="3621"/>
                  </a:cubicBezTo>
                  <a:cubicBezTo>
                    <a:pt x="6866" y="3632"/>
                    <a:pt x="6762" y="3625"/>
                    <a:pt x="6651" y="3605"/>
                  </a:cubicBezTo>
                  <a:cubicBezTo>
                    <a:pt x="6541" y="3585"/>
                    <a:pt x="6308" y="3545"/>
                    <a:pt x="6134" y="3517"/>
                  </a:cubicBezTo>
                  <a:cubicBezTo>
                    <a:pt x="5960" y="3489"/>
                    <a:pt x="5700" y="3444"/>
                    <a:pt x="5556" y="3418"/>
                  </a:cubicBezTo>
                  <a:cubicBezTo>
                    <a:pt x="5322" y="3375"/>
                    <a:pt x="5270" y="3378"/>
                    <a:pt x="5093" y="3435"/>
                  </a:cubicBezTo>
                  <a:cubicBezTo>
                    <a:pt x="4627" y="3588"/>
                    <a:pt x="4486" y="3805"/>
                    <a:pt x="4384" y="4524"/>
                  </a:cubicBezTo>
                  <a:cubicBezTo>
                    <a:pt x="4319" y="4989"/>
                    <a:pt x="4317" y="5054"/>
                    <a:pt x="4367" y="5225"/>
                  </a:cubicBezTo>
                  <a:cubicBezTo>
                    <a:pt x="4444" y="5489"/>
                    <a:pt x="4601" y="5689"/>
                    <a:pt x="4831" y="5814"/>
                  </a:cubicBezTo>
                  <a:cubicBezTo>
                    <a:pt x="5023" y="5918"/>
                    <a:pt x="5047" y="5922"/>
                    <a:pt x="5814" y="5953"/>
                  </a:cubicBezTo>
                  <a:cubicBezTo>
                    <a:pt x="6736" y="5990"/>
                    <a:pt x="7024" y="6008"/>
                    <a:pt x="7045" y="6029"/>
                  </a:cubicBezTo>
                  <a:cubicBezTo>
                    <a:pt x="7054" y="6038"/>
                    <a:pt x="7046" y="6137"/>
                    <a:pt x="7026" y="6248"/>
                  </a:cubicBezTo>
                  <a:cubicBezTo>
                    <a:pt x="6866" y="7157"/>
                    <a:pt x="6846" y="7714"/>
                    <a:pt x="6966" y="7897"/>
                  </a:cubicBezTo>
                  <a:cubicBezTo>
                    <a:pt x="7040" y="8011"/>
                    <a:pt x="7042" y="8079"/>
                    <a:pt x="6971" y="8280"/>
                  </a:cubicBezTo>
                  <a:cubicBezTo>
                    <a:pt x="6941" y="8367"/>
                    <a:pt x="6908" y="8584"/>
                    <a:pt x="6899" y="8763"/>
                  </a:cubicBezTo>
                  <a:cubicBezTo>
                    <a:pt x="6878" y="9141"/>
                    <a:pt x="6886" y="9135"/>
                    <a:pt x="6515" y="9070"/>
                  </a:cubicBezTo>
                  <a:cubicBezTo>
                    <a:pt x="5346" y="8866"/>
                    <a:pt x="5236" y="8857"/>
                    <a:pt x="5018" y="8951"/>
                  </a:cubicBezTo>
                  <a:cubicBezTo>
                    <a:pt x="4792" y="9049"/>
                    <a:pt x="4623" y="9198"/>
                    <a:pt x="4529" y="9382"/>
                  </a:cubicBezTo>
                  <a:cubicBezTo>
                    <a:pt x="4439" y="9559"/>
                    <a:pt x="4304" y="10430"/>
                    <a:pt x="4339" y="10610"/>
                  </a:cubicBezTo>
                  <a:cubicBezTo>
                    <a:pt x="4426" y="11055"/>
                    <a:pt x="4750" y="11367"/>
                    <a:pt x="5164" y="11403"/>
                  </a:cubicBezTo>
                  <a:cubicBezTo>
                    <a:pt x="5279" y="11413"/>
                    <a:pt x="5749" y="11440"/>
                    <a:pt x="6209" y="11464"/>
                  </a:cubicBezTo>
                  <a:lnTo>
                    <a:pt x="7045" y="11506"/>
                  </a:lnTo>
                  <a:lnTo>
                    <a:pt x="7037" y="11636"/>
                  </a:lnTo>
                  <a:cubicBezTo>
                    <a:pt x="7032" y="11708"/>
                    <a:pt x="7000" y="11909"/>
                    <a:pt x="6966" y="12083"/>
                  </a:cubicBezTo>
                  <a:cubicBezTo>
                    <a:pt x="6932" y="12257"/>
                    <a:pt x="6903" y="12591"/>
                    <a:pt x="6901" y="12826"/>
                  </a:cubicBezTo>
                  <a:cubicBezTo>
                    <a:pt x="6897" y="13202"/>
                    <a:pt x="6906" y="13272"/>
                    <a:pt x="6979" y="13409"/>
                  </a:cubicBezTo>
                  <a:lnTo>
                    <a:pt x="7062" y="13564"/>
                  </a:lnTo>
                  <a:lnTo>
                    <a:pt x="6986" y="13736"/>
                  </a:lnTo>
                  <a:cubicBezTo>
                    <a:pt x="6937" y="13847"/>
                    <a:pt x="6902" y="14027"/>
                    <a:pt x="6888" y="14244"/>
                  </a:cubicBezTo>
                  <a:cubicBezTo>
                    <a:pt x="6876" y="14438"/>
                    <a:pt x="6849" y="14587"/>
                    <a:pt x="6825" y="14597"/>
                  </a:cubicBezTo>
                  <a:cubicBezTo>
                    <a:pt x="6802" y="14605"/>
                    <a:pt x="6641" y="14587"/>
                    <a:pt x="6468" y="14556"/>
                  </a:cubicBezTo>
                  <a:cubicBezTo>
                    <a:pt x="5346" y="14354"/>
                    <a:pt x="5101" y="14353"/>
                    <a:pt x="4809" y="14551"/>
                  </a:cubicBezTo>
                  <a:cubicBezTo>
                    <a:pt x="4560" y="14721"/>
                    <a:pt x="4470" y="14921"/>
                    <a:pt x="4386" y="15490"/>
                  </a:cubicBezTo>
                  <a:cubicBezTo>
                    <a:pt x="4316" y="15969"/>
                    <a:pt x="4315" y="16009"/>
                    <a:pt x="4372" y="16214"/>
                  </a:cubicBezTo>
                  <a:cubicBezTo>
                    <a:pt x="4444" y="16469"/>
                    <a:pt x="4626" y="16699"/>
                    <a:pt x="4844" y="16810"/>
                  </a:cubicBezTo>
                  <a:cubicBezTo>
                    <a:pt x="4968" y="16873"/>
                    <a:pt x="5107" y="16894"/>
                    <a:pt x="5593" y="16922"/>
                  </a:cubicBezTo>
                  <a:cubicBezTo>
                    <a:pt x="5921" y="16941"/>
                    <a:pt x="6383" y="16968"/>
                    <a:pt x="6618" y="16983"/>
                  </a:cubicBezTo>
                  <a:lnTo>
                    <a:pt x="7045" y="17009"/>
                  </a:lnTo>
                  <a:lnTo>
                    <a:pt x="7037" y="17139"/>
                  </a:lnTo>
                  <a:cubicBezTo>
                    <a:pt x="7032" y="17210"/>
                    <a:pt x="6999" y="17411"/>
                    <a:pt x="6965" y="17585"/>
                  </a:cubicBezTo>
                  <a:cubicBezTo>
                    <a:pt x="6931" y="17759"/>
                    <a:pt x="6901" y="18092"/>
                    <a:pt x="6900" y="18329"/>
                  </a:cubicBezTo>
                  <a:cubicBezTo>
                    <a:pt x="6897" y="18729"/>
                    <a:pt x="6903" y="18767"/>
                    <a:pt x="6997" y="18928"/>
                  </a:cubicBezTo>
                  <a:cubicBezTo>
                    <a:pt x="7117" y="19131"/>
                    <a:pt x="7311" y="19309"/>
                    <a:pt x="7502" y="19393"/>
                  </a:cubicBezTo>
                  <a:cubicBezTo>
                    <a:pt x="7883" y="19558"/>
                    <a:pt x="9092" y="19827"/>
                    <a:pt x="9740" y="19891"/>
                  </a:cubicBezTo>
                  <a:cubicBezTo>
                    <a:pt x="9975" y="19915"/>
                    <a:pt x="10177" y="19942"/>
                    <a:pt x="10187" y="19952"/>
                  </a:cubicBezTo>
                  <a:cubicBezTo>
                    <a:pt x="10220" y="19985"/>
                    <a:pt x="11796" y="19938"/>
                    <a:pt x="12175" y="19893"/>
                  </a:cubicBezTo>
                  <a:cubicBezTo>
                    <a:pt x="12553" y="19848"/>
                    <a:pt x="13272" y="19712"/>
                    <a:pt x="13644" y="19615"/>
                  </a:cubicBezTo>
                  <a:cubicBezTo>
                    <a:pt x="14457" y="19403"/>
                    <a:pt x="14688" y="19271"/>
                    <a:pt x="14882" y="18909"/>
                  </a:cubicBezTo>
                  <a:cubicBezTo>
                    <a:pt x="14954" y="18775"/>
                    <a:pt x="14964" y="18702"/>
                    <a:pt x="14961" y="18329"/>
                  </a:cubicBezTo>
                  <a:cubicBezTo>
                    <a:pt x="14959" y="18092"/>
                    <a:pt x="14930" y="17759"/>
                    <a:pt x="14896" y="17585"/>
                  </a:cubicBezTo>
                  <a:cubicBezTo>
                    <a:pt x="14861" y="17411"/>
                    <a:pt x="14829" y="17211"/>
                    <a:pt x="14824" y="17140"/>
                  </a:cubicBezTo>
                  <a:lnTo>
                    <a:pt x="14815" y="17010"/>
                  </a:lnTo>
                  <a:lnTo>
                    <a:pt x="15838" y="16950"/>
                  </a:lnTo>
                  <a:cubicBezTo>
                    <a:pt x="16961" y="16886"/>
                    <a:pt x="16995" y="16878"/>
                    <a:pt x="17261" y="16623"/>
                  </a:cubicBezTo>
                  <a:cubicBezTo>
                    <a:pt x="17364" y="16525"/>
                    <a:pt x="17423" y="16423"/>
                    <a:pt x="17477" y="16243"/>
                  </a:cubicBezTo>
                  <a:cubicBezTo>
                    <a:pt x="17549" y="16008"/>
                    <a:pt x="17549" y="15982"/>
                    <a:pt x="17494" y="15639"/>
                  </a:cubicBezTo>
                  <a:cubicBezTo>
                    <a:pt x="17462" y="15442"/>
                    <a:pt x="17436" y="15236"/>
                    <a:pt x="17436" y="15182"/>
                  </a:cubicBezTo>
                  <a:cubicBezTo>
                    <a:pt x="17436" y="14888"/>
                    <a:pt x="17080" y="14496"/>
                    <a:pt x="16746" y="14421"/>
                  </a:cubicBezTo>
                  <a:cubicBezTo>
                    <a:pt x="16536" y="14374"/>
                    <a:pt x="16348" y="14392"/>
                    <a:pt x="15395" y="14555"/>
                  </a:cubicBezTo>
                  <a:cubicBezTo>
                    <a:pt x="15203" y="14587"/>
                    <a:pt x="15024" y="14605"/>
                    <a:pt x="14996" y="14595"/>
                  </a:cubicBezTo>
                  <a:cubicBezTo>
                    <a:pt x="14960" y="14581"/>
                    <a:pt x="14945" y="14495"/>
                    <a:pt x="14945" y="14283"/>
                  </a:cubicBezTo>
                  <a:cubicBezTo>
                    <a:pt x="14945" y="14045"/>
                    <a:pt x="14928" y="13957"/>
                    <a:pt x="14852" y="13808"/>
                  </a:cubicBezTo>
                  <a:lnTo>
                    <a:pt x="14759" y="13626"/>
                  </a:lnTo>
                  <a:lnTo>
                    <a:pt x="14862" y="13440"/>
                  </a:lnTo>
                  <a:cubicBezTo>
                    <a:pt x="14958" y="13266"/>
                    <a:pt x="14964" y="13227"/>
                    <a:pt x="14960" y="12826"/>
                  </a:cubicBezTo>
                  <a:cubicBezTo>
                    <a:pt x="14958" y="12591"/>
                    <a:pt x="14929" y="12257"/>
                    <a:pt x="14895" y="12083"/>
                  </a:cubicBezTo>
                  <a:cubicBezTo>
                    <a:pt x="14861" y="11909"/>
                    <a:pt x="14829" y="11708"/>
                    <a:pt x="14824" y="11636"/>
                  </a:cubicBezTo>
                  <a:lnTo>
                    <a:pt x="14815" y="11506"/>
                  </a:lnTo>
                  <a:lnTo>
                    <a:pt x="15670" y="11463"/>
                  </a:lnTo>
                  <a:cubicBezTo>
                    <a:pt x="16843" y="11403"/>
                    <a:pt x="16882" y="11398"/>
                    <a:pt x="17069" y="11281"/>
                  </a:cubicBezTo>
                  <a:cubicBezTo>
                    <a:pt x="17296" y="11140"/>
                    <a:pt x="17386" y="11022"/>
                    <a:pt x="17473" y="10749"/>
                  </a:cubicBezTo>
                  <a:cubicBezTo>
                    <a:pt x="17548" y="10512"/>
                    <a:pt x="17548" y="10511"/>
                    <a:pt x="17476" y="10018"/>
                  </a:cubicBezTo>
                  <a:cubicBezTo>
                    <a:pt x="17375" y="9333"/>
                    <a:pt x="17258" y="9131"/>
                    <a:pt x="16860" y="8959"/>
                  </a:cubicBezTo>
                  <a:cubicBezTo>
                    <a:pt x="16619" y="8855"/>
                    <a:pt x="16521" y="8862"/>
                    <a:pt x="15329" y="9071"/>
                  </a:cubicBezTo>
                  <a:cubicBezTo>
                    <a:pt x="14954" y="9137"/>
                    <a:pt x="14946" y="9131"/>
                    <a:pt x="14945" y="8784"/>
                  </a:cubicBezTo>
                  <a:cubicBezTo>
                    <a:pt x="14945" y="8550"/>
                    <a:pt x="14927" y="8461"/>
                    <a:pt x="14852" y="8313"/>
                  </a:cubicBezTo>
                  <a:lnTo>
                    <a:pt x="14760" y="8129"/>
                  </a:lnTo>
                  <a:lnTo>
                    <a:pt x="14858" y="7962"/>
                  </a:lnTo>
                  <a:cubicBezTo>
                    <a:pt x="15018" y="7690"/>
                    <a:pt x="15012" y="7254"/>
                    <a:pt x="14835" y="6248"/>
                  </a:cubicBezTo>
                  <a:cubicBezTo>
                    <a:pt x="14815" y="6137"/>
                    <a:pt x="14805" y="6039"/>
                    <a:pt x="14812" y="6032"/>
                  </a:cubicBezTo>
                  <a:cubicBezTo>
                    <a:pt x="14829" y="6015"/>
                    <a:pt x="15215" y="5992"/>
                    <a:pt x="16117" y="5953"/>
                  </a:cubicBezTo>
                  <a:cubicBezTo>
                    <a:pt x="16778" y="5925"/>
                    <a:pt x="16836" y="5917"/>
                    <a:pt x="17019" y="5823"/>
                  </a:cubicBezTo>
                  <a:cubicBezTo>
                    <a:pt x="17249" y="5706"/>
                    <a:pt x="17414" y="5497"/>
                    <a:pt x="17495" y="5221"/>
                  </a:cubicBezTo>
                  <a:cubicBezTo>
                    <a:pt x="17546" y="5043"/>
                    <a:pt x="17545" y="4985"/>
                    <a:pt x="17476" y="4517"/>
                  </a:cubicBezTo>
                  <a:cubicBezTo>
                    <a:pt x="17389" y="3917"/>
                    <a:pt x="17305" y="3737"/>
                    <a:pt x="17034" y="3565"/>
                  </a:cubicBezTo>
                  <a:cubicBezTo>
                    <a:pt x="16769" y="3397"/>
                    <a:pt x="16609" y="3365"/>
                    <a:pt x="16302" y="3419"/>
                  </a:cubicBezTo>
                  <a:cubicBezTo>
                    <a:pt x="15277" y="3601"/>
                    <a:pt x="15009" y="3641"/>
                    <a:pt x="14975" y="3620"/>
                  </a:cubicBezTo>
                  <a:cubicBezTo>
                    <a:pt x="14959" y="3610"/>
                    <a:pt x="14945" y="3473"/>
                    <a:pt x="14945" y="3316"/>
                  </a:cubicBezTo>
                  <a:cubicBezTo>
                    <a:pt x="14944" y="2822"/>
                    <a:pt x="14739" y="2508"/>
                    <a:pt x="14263" y="2274"/>
                  </a:cubicBezTo>
                  <a:cubicBezTo>
                    <a:pt x="14041" y="2164"/>
                    <a:pt x="13986" y="2152"/>
                    <a:pt x="13782" y="2166"/>
                  </a:cubicBezTo>
                  <a:cubicBezTo>
                    <a:pt x="13655" y="2175"/>
                    <a:pt x="13384" y="2226"/>
                    <a:pt x="13179" y="2278"/>
                  </a:cubicBezTo>
                  <a:cubicBezTo>
                    <a:pt x="12599" y="2427"/>
                    <a:pt x="12264" y="2484"/>
                    <a:pt x="11572" y="2548"/>
                  </a:cubicBezTo>
                  <a:cubicBezTo>
                    <a:pt x="10982" y="2604"/>
                    <a:pt x="10879" y="2604"/>
                    <a:pt x="10289" y="2548"/>
                  </a:cubicBezTo>
                  <a:cubicBezTo>
                    <a:pt x="9597" y="2484"/>
                    <a:pt x="9260" y="2427"/>
                    <a:pt x="8681" y="2278"/>
                  </a:cubicBezTo>
                  <a:cubicBezTo>
                    <a:pt x="8476" y="2226"/>
                    <a:pt x="8205" y="2175"/>
                    <a:pt x="8079" y="2166"/>
                  </a:cubicBezTo>
                  <a:cubicBezTo>
                    <a:pt x="8029" y="2163"/>
                    <a:pt x="7989" y="2161"/>
                    <a:pt x="7952" y="2162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6D9D79B-A450-9204-9475-C0987EFB8EB5}"/>
                </a:ext>
              </a:extLst>
            </p:cNvPr>
            <p:cNvSpPr txBox="1"/>
            <p:nvPr/>
          </p:nvSpPr>
          <p:spPr>
            <a:xfrm>
              <a:off x="2564212" y="2421423"/>
              <a:ext cx="6671228" cy="28623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>
                  <a:latin typeface="Product Sans"/>
                  <a:ea typeface="Product Sans"/>
                  <a:cs typeface="Product Sans"/>
                  <a:sym typeface="Product Sans"/>
                </a:defRPr>
              </a:pPr>
              <a:r>
                <a:rPr lang="en-GB" sz="6000" dirty="0"/>
                <a:t>Spinal </a:t>
              </a:r>
            </a:p>
            <a:p>
              <a:pPr>
                <a:defRPr>
                  <a:latin typeface="Product Sans"/>
                  <a:ea typeface="Product Sans"/>
                  <a:cs typeface="Product Sans"/>
                  <a:sym typeface="Product Sans"/>
                </a:defRPr>
              </a:pPr>
              <a:r>
                <a:rPr lang="en-GB" sz="6000" dirty="0"/>
                <a:t>Immobilisation </a:t>
              </a:r>
            </a:p>
            <a:p>
              <a:pPr>
                <a:defRPr>
                  <a:latin typeface="Product Sans"/>
                  <a:ea typeface="Product Sans"/>
                  <a:cs typeface="Product Sans"/>
                  <a:sym typeface="Product Sans"/>
                </a:defRPr>
              </a:pPr>
              <a:r>
                <a:rPr lang="en-GB" sz="6000" dirty="0"/>
                <a:t>Study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C8BAF-980D-E078-6E9C-EF94AB131CFC}"/>
              </a:ext>
            </a:extLst>
          </p:cNvPr>
          <p:cNvSpPr txBox="1"/>
          <p:nvPr/>
        </p:nvSpPr>
        <p:spPr>
          <a:xfrm>
            <a:off x="0" y="3949456"/>
            <a:ext cx="99303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0789" indent="-300789" algn="ctr" defTabSz="8255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800" dirty="0"/>
              <a:t>Standard triple immobilisation </a:t>
            </a:r>
          </a:p>
          <a:p>
            <a:pPr marL="300789" indent="-300789" algn="ctr" defTabSz="8255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800" dirty="0"/>
              <a:t>vs </a:t>
            </a:r>
          </a:p>
          <a:p>
            <a:pPr marL="300789" indent="-300789" algn="ctr" defTabSz="8255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800" dirty="0"/>
              <a:t>Movement minimisation following blunt trauma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4EA357-2F67-C3DD-A042-637D8E8C186E}"/>
              </a:ext>
            </a:extLst>
          </p:cNvPr>
          <p:cNvSpPr txBox="1"/>
          <p:nvPr/>
        </p:nvSpPr>
        <p:spPr>
          <a:xfrm>
            <a:off x="665303" y="5451812"/>
            <a:ext cx="883565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400" dirty="0">
                <a:solidFill>
                  <a:srgbClr val="C00000"/>
                </a:solidFill>
              </a:rPr>
              <a:t>1. On scene randomisation through an app</a:t>
            </a:r>
          </a:p>
          <a:p>
            <a:pPr lvl="0"/>
            <a:r>
              <a:rPr lang="en-GB" sz="2400" dirty="0">
                <a:solidFill>
                  <a:srgbClr val="C00000"/>
                </a:solidFill>
              </a:rPr>
              <a:t>2. Allocated to triple immobilisation or movement minimisation</a:t>
            </a:r>
          </a:p>
          <a:p>
            <a:pPr lvl="0"/>
            <a:r>
              <a:rPr lang="en-GB" sz="2400" dirty="0">
                <a:solidFill>
                  <a:srgbClr val="C00000"/>
                </a:solidFill>
              </a:rPr>
              <a:t>3. Patient transferred to hospital and followed up by research team</a:t>
            </a:r>
          </a:p>
          <a:p>
            <a:pPr lvl="0"/>
            <a:endParaRPr lang="en-GB" sz="2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13ABD9-4274-90F0-0840-C0F953D7837F}"/>
              </a:ext>
            </a:extLst>
          </p:cNvPr>
          <p:cNvGrpSpPr/>
          <p:nvPr/>
        </p:nvGrpSpPr>
        <p:grpSpPr>
          <a:xfrm>
            <a:off x="569507" y="6698692"/>
            <a:ext cx="8462186" cy="3240000"/>
            <a:chOff x="569507" y="7667140"/>
            <a:chExt cx="8462186" cy="324000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7788334-F54E-66F6-AD15-52DE90B7C1F7}"/>
                </a:ext>
              </a:extLst>
            </p:cNvPr>
            <p:cNvSpPr txBox="1"/>
            <p:nvPr/>
          </p:nvSpPr>
          <p:spPr>
            <a:xfrm>
              <a:off x="569507" y="7667140"/>
              <a:ext cx="4066501" cy="32400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  <a:effectLst>
              <a:softEdge rad="762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267702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>
                  <a:cs typeface="Helvetica" panose="020B0604020202020204" pitchFamily="34" charset="0"/>
                </a:rPr>
                <a:t>INCLUSION CRITERIA:</a:t>
              </a:r>
            </a:p>
            <a:p>
              <a:pPr marL="267702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endParaRPr lang="en-GB" sz="2000" dirty="0">
                <a:cs typeface="Helvetica" panose="020B0604020202020204" pitchFamily="34" charset="0"/>
              </a:endParaRPr>
            </a:p>
            <a:p>
              <a:pPr marL="339090" lvl="1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>
                  <a:latin typeface="Helvetica"/>
                  <a:cs typeface="Helvetica" panose="020B0604020202020204" pitchFamily="34" charset="0"/>
                </a:rPr>
                <a:t>1. Patients found to require spinal immobilisation</a:t>
              </a:r>
            </a:p>
            <a:p>
              <a:pPr marL="339090" lvl="1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>
                  <a:latin typeface="Helvetica"/>
                  <a:cs typeface="Helvetica" panose="020B0604020202020204" pitchFamily="34" charset="0"/>
                </a:rPr>
                <a:t>2. As per current guidelines</a:t>
              </a:r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>
                  <a:latin typeface="Helvetica"/>
                  <a:cs typeface="Helvetica" panose="020B0604020202020204" pitchFamily="34" charset="0"/>
                </a:rPr>
                <a:t>3. Age </a:t>
              </a:r>
              <a:r>
                <a:rPr lang="en-GB" sz="2000" dirty="0">
                  <a:cs typeface="Helvetica" panose="020B0604020202020204" pitchFamily="34" charset="0"/>
                </a:rPr>
                <a:t>&gt; 12 (check local protocols)</a:t>
              </a:r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>
                  <a:cs typeface="Helvetica" panose="020B0604020202020204" pitchFamily="34" charset="0"/>
                </a:rPr>
                <a:t>4. Any GCS</a:t>
              </a:r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>
                  <a:cs typeface="Helvetica" panose="020B0604020202020204" pitchFamily="34" charset="0"/>
                </a:rPr>
                <a:t>5. Transfer planned to participating ED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BD1B03-B53E-9C76-108B-D6A8513F2D13}"/>
                </a:ext>
              </a:extLst>
            </p:cNvPr>
            <p:cNvSpPr txBox="1"/>
            <p:nvPr/>
          </p:nvSpPr>
          <p:spPr>
            <a:xfrm>
              <a:off x="4965192" y="7667140"/>
              <a:ext cx="4066501" cy="3240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>
              <a:softEdge rad="762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267702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/>
                <a:t>EXCLUSION CRITERIA:</a:t>
              </a:r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endParaRPr lang="en-GB" sz="2000" dirty="0"/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/>
                <a:t>1. Patients not requiring spinal immobilisation </a:t>
              </a:r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/>
                <a:t>2. Patients in whom triple immobilisation is contraindicated (e.g. pre-existing spinal deformity)</a:t>
              </a:r>
            </a:p>
            <a:p>
              <a:pPr marL="606792" lvl="1" indent="-267702" defTabSz="734694">
                <a:lnSpc>
                  <a:spcPct val="100000"/>
                </a:lnSpc>
                <a:spcBef>
                  <a:spcPts val="0"/>
                </a:spcBef>
                <a:buSzPct val="100000"/>
                <a:defRPr sz="525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en-GB" sz="2000" dirty="0"/>
                <a:t>3. Verbally refuses to participate in trial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D87654B-CF75-7047-34A4-6A1E037E2BF2}"/>
              </a:ext>
            </a:extLst>
          </p:cNvPr>
          <p:cNvSpPr txBox="1"/>
          <p:nvPr/>
        </p:nvSpPr>
        <p:spPr>
          <a:xfrm>
            <a:off x="665303" y="10101165"/>
            <a:ext cx="560561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None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000" dirty="0"/>
              <a:t>Before recruiting, the paramedic must:</a:t>
            </a:r>
          </a:p>
          <a:p>
            <a:pPr marL="952500" lvl="1" indent="-342900" defTabSz="8255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000" dirty="0"/>
              <a:t>have completed this training</a:t>
            </a:r>
          </a:p>
          <a:p>
            <a:pPr marL="952500" lvl="1" indent="-342900" defTabSz="8255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000" dirty="0"/>
              <a:t>have access to the study app</a:t>
            </a:r>
          </a:p>
          <a:p>
            <a:pPr marL="952500" lvl="1" indent="-342900" defTabSz="8255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5900">
                <a:latin typeface="Product Sans"/>
                <a:ea typeface="Product Sans"/>
                <a:cs typeface="Product Sans"/>
                <a:sym typeface="Product Sans"/>
              </a:defRPr>
            </a:pPr>
            <a:r>
              <a:rPr lang="en-GB" sz="2000" dirty="0"/>
              <a:t>have equipment to apply triple immobilisation or movement minimisation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30F0A9-749F-E219-790D-282608B15733}"/>
              </a:ext>
            </a:extLst>
          </p:cNvPr>
          <p:cNvSpPr txBox="1"/>
          <p:nvPr/>
        </p:nvSpPr>
        <p:spPr>
          <a:xfrm>
            <a:off x="665303" y="11732381"/>
            <a:ext cx="14768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Website</a:t>
            </a:r>
          </a:p>
          <a:p>
            <a:r>
              <a:rPr lang="en-GB" dirty="0"/>
              <a:t>Contact no.</a:t>
            </a:r>
          </a:p>
          <a:p>
            <a:r>
              <a:rPr lang="en-GB" dirty="0"/>
              <a:t>Email address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96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5CE745C77A0F4F8CD2FD19AF073931" ma:contentTypeVersion="16" ma:contentTypeDescription="Create a new document." ma:contentTypeScope="" ma:versionID="dca28cd3aec0a739e0f712b1145ca01a">
  <xsd:schema xmlns:xsd="http://www.w3.org/2001/XMLSchema" xmlns:xs="http://www.w3.org/2001/XMLSchema" xmlns:p="http://schemas.microsoft.com/office/2006/metadata/properties" xmlns:ns2="c6ec14ea-94ae-44d5-a18a-d14bdd8d8d64" xmlns:ns3="877476f1-af17-47bd-9a56-7ff1804282b5" targetNamespace="http://schemas.microsoft.com/office/2006/metadata/properties" ma:root="true" ma:fieldsID="53c0e03735d5863a23dfc31c427f6fba" ns2:_="" ns3:_="">
    <xsd:import namespace="c6ec14ea-94ae-44d5-a18a-d14bdd8d8d64"/>
    <xsd:import namespace="877476f1-af17-47bd-9a56-7ff1804282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ec14ea-94ae-44d5-a18a-d14bdd8d8d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55cd427-a42c-44c8-816a-2405638e2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476f1-af17-47bd-9a56-7ff1804282b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c735097-9914-487f-aa09-bdc6150a3ad8}" ma:internalName="TaxCatchAll" ma:showField="CatchAllData" ma:web="877476f1-af17-47bd-9a56-7ff1804282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7476f1-af17-47bd-9a56-7ff1804282b5" xsi:nil="true"/>
    <lcf76f155ced4ddcb4097134ff3c332f xmlns="c6ec14ea-94ae-44d5-a18a-d14bdd8d8d6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A8E682-F225-4266-B320-50AFF35F7466}"/>
</file>

<file path=customXml/itemProps2.xml><?xml version="1.0" encoding="utf-8"?>
<ds:datastoreItem xmlns:ds="http://schemas.openxmlformats.org/officeDocument/2006/customXml" ds:itemID="{367AA1F4-6001-47C5-AE12-96CC7263D33E}"/>
</file>

<file path=customXml/itemProps3.xml><?xml version="1.0" encoding="utf-8"?>
<ds:datastoreItem xmlns:ds="http://schemas.openxmlformats.org/officeDocument/2006/customXml" ds:itemID="{92794512-3BAA-463B-A05E-EDE8E67C4BE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32</TotalTime>
  <Words>147</Words>
  <Application>Microsoft Office PowerPoint</Application>
  <PresentationFormat>A3 Paper (297x420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Product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Ashworth</dc:creator>
  <cp:lastModifiedBy>Emily Ashworth</cp:lastModifiedBy>
  <cp:revision>8</cp:revision>
  <dcterms:created xsi:type="dcterms:W3CDTF">2023-03-23T08:54:57Z</dcterms:created>
  <dcterms:modified xsi:type="dcterms:W3CDTF">2023-03-31T13:23:57Z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0x010100515CE745C77A0F4F8CD2FD19AF073931</vt:lpwstr>
  </property>
</Properties>
</file>